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1" r:id="rId3"/>
    <p:sldId id="260" r:id="rId4"/>
    <p:sldId id="259" r:id="rId5"/>
    <p:sldId id="258" r:id="rId6"/>
    <p:sldId id="262" r:id="rId7"/>
    <p:sldId id="264" r:id="rId8"/>
    <p:sldId id="263" r:id="rId9"/>
    <p:sldId id="265" r:id="rId10"/>
    <p:sldId id="267" r:id="rId11"/>
    <p:sldId id="266" r:id="rId12"/>
    <p:sldId id="268" r:id="rId13"/>
    <p:sldId id="269" r:id="rId14"/>
    <p:sldId id="270" r:id="rId15"/>
    <p:sldId id="272" r:id="rId16"/>
    <p:sldId id="271" r:id="rId17"/>
    <p:sldId id="273" r:id="rId18"/>
    <p:sldId id="274" r:id="rId19"/>
    <p:sldId id="275" r:id="rId20"/>
    <p:sldId id="276" r:id="rId2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E0B76-1E0A-D8C6-2B3E-33AA213F9080}" v="259" dt="2025-04-08T08:13:34.258"/>
    <p1510:client id="{605F5EFA-325E-E779-5BB8-52EAA2965396}" v="28" dt="2025-04-09T08:17:26.096"/>
    <p1510:client id="{1187B72C-8267-2274-64D3-26D017345385}" v="49" dt="2025-04-09T08:08:02.258"/>
    <p1510:client id="{6760B783-9DD4-265B-FEAA-D005643CDCE2}" v="377" dt="2025-04-09T08:23:01.762"/>
    <p1510:client id="{2D0AFE64-1E1C-B2B4-2D1C-A7B34383F26D}" v="42" dt="2025-04-10T07:38:48.762"/>
    <p1510:client id="{3C419D85-2B36-5D04-0ADE-A4C2AAEF8A00}" v="1" dt="2025-04-09T20:07:48.032"/>
    <p1510:client id="{70BAD03A-B16D-7F16-9792-04207B5906CA}" v="12" dt="2025-04-10T07:50:32.603"/>
    <p1510:client id="{415B4BD1-2044-5E49-7744-C7596465933F}" v="22" dt="2025-04-09T07:43:29.436"/>
    <p1510:client id="{5BC72001-3F2E-2CEE-0053-B3BA966088A2}" v="567" dt="2025-04-09T22:04:11.578"/>
    <p1510:client id="{7E603EBC-D1C5-A59F-C824-6EAF8DB61891}" v="465" dt="2025-04-09T08:13:27.240"/>
    <p1510:client id="{872D6465-7422-54FA-A673-095E901B37DA}" v="196" dt="2025-04-09T08:22:14.497"/>
    <p1510:client id="{9814CBBC-7129-0A49-CAF9-4A4E8B4EF038}" v="17" dt="2025-04-09T08:24:55.925"/>
    <p1510:client id="{B710261A-F4CD-B8EE-0DDE-F19C28037841}" v="75" dt="2025-04-09T22:13:12.425"/>
    <p1510:client id="{9EB00B51-1361-C87E-B859-35A091DA0172}" v="26" dt="2025-04-09T20:01:13.738"/>
    <p1510:client id="{C315EB80-FFE9-4E90-8858-8E1EEB130AD2}" v="1" dt="2025-04-09T08:12:56.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EF60A-07D3-43B3-91FA-3216A8EB539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16E77738-DD98-4F16-94AA-804EB3130B24}">
      <dgm:prSet/>
      <dgm:spPr/>
      <dgm:t>
        <a:bodyPr/>
        <a:lstStyle/>
        <a:p>
          <a:r>
            <a:rPr lang="en-US" b="1"/>
            <a:t>Flights</a:t>
          </a:r>
          <a:r>
            <a:rPr lang="en-US"/>
            <a:t>: Premium economy or business class flights from the UK to Paphos</a:t>
          </a:r>
        </a:p>
      </dgm:t>
    </dgm:pt>
    <dgm:pt modelId="{FA9D5F0B-BD3B-4F5B-8B10-EE0A650D484B}" type="parTrans" cxnId="{3EFC74A3-ABE3-4C60-BC9E-F9BFC6E0EA57}">
      <dgm:prSet/>
      <dgm:spPr/>
      <dgm:t>
        <a:bodyPr/>
        <a:lstStyle/>
        <a:p>
          <a:endParaRPr lang="en-US"/>
        </a:p>
      </dgm:t>
    </dgm:pt>
    <dgm:pt modelId="{29AF9355-F52A-4BB3-9C06-4DF2849F9064}" type="sibTrans" cxnId="{3EFC74A3-ABE3-4C60-BC9E-F9BFC6E0EA57}">
      <dgm:prSet/>
      <dgm:spPr/>
      <dgm:t>
        <a:bodyPr/>
        <a:lstStyle/>
        <a:p>
          <a:endParaRPr lang="en-US"/>
        </a:p>
      </dgm:t>
    </dgm:pt>
    <dgm:pt modelId="{2FC3C9F2-4EBC-4356-B2AC-C21292E222DE}">
      <dgm:prSet/>
      <dgm:spPr/>
      <dgm:t>
        <a:bodyPr/>
        <a:lstStyle/>
        <a:p>
          <a:r>
            <a:rPr lang="en-US" b="1"/>
            <a:t>Accommodation</a:t>
          </a:r>
          <a:r>
            <a:rPr lang="en-US"/>
            <a:t>: 5-star resort stay for 7 nights, with stunning sea views and luxury amenities</a:t>
          </a:r>
        </a:p>
      </dgm:t>
    </dgm:pt>
    <dgm:pt modelId="{54BE5581-3FFC-4A1A-8E8F-D5593823A60C}" type="parTrans" cxnId="{386B5B36-78D0-4522-BD96-70DE148B6B2C}">
      <dgm:prSet/>
      <dgm:spPr/>
      <dgm:t>
        <a:bodyPr/>
        <a:lstStyle/>
        <a:p>
          <a:endParaRPr lang="en-US"/>
        </a:p>
      </dgm:t>
    </dgm:pt>
    <dgm:pt modelId="{CA935B40-1293-4BC2-8D5F-2C008372362B}" type="sibTrans" cxnId="{386B5B36-78D0-4522-BD96-70DE148B6B2C}">
      <dgm:prSet/>
      <dgm:spPr/>
      <dgm:t>
        <a:bodyPr/>
        <a:lstStyle/>
        <a:p>
          <a:endParaRPr lang="en-US"/>
        </a:p>
      </dgm:t>
    </dgm:pt>
    <dgm:pt modelId="{27943498-A818-47C4-A636-DF88ABAD16A7}">
      <dgm:prSet/>
      <dgm:spPr/>
      <dgm:t>
        <a:bodyPr/>
        <a:lstStyle/>
        <a:p>
          <a:r>
            <a:rPr lang="en-US" b="1"/>
            <a:t>VIP Experiences</a:t>
          </a:r>
          <a:r>
            <a:rPr lang="en-US"/>
            <a:t>: Private yacht tour, jeep safari, and wine-tasting excursion</a:t>
          </a:r>
        </a:p>
      </dgm:t>
    </dgm:pt>
    <dgm:pt modelId="{2198B890-580D-4C29-B804-B45A9841E493}" type="parTrans" cxnId="{1F891F10-4430-4742-B870-430F8C23AD33}">
      <dgm:prSet/>
      <dgm:spPr/>
      <dgm:t>
        <a:bodyPr/>
        <a:lstStyle/>
        <a:p>
          <a:endParaRPr lang="en-US"/>
        </a:p>
      </dgm:t>
    </dgm:pt>
    <dgm:pt modelId="{7DC0A1D9-E930-402C-9309-43ABE07E5E52}" type="sibTrans" cxnId="{1F891F10-4430-4742-B870-430F8C23AD33}">
      <dgm:prSet/>
      <dgm:spPr/>
      <dgm:t>
        <a:bodyPr/>
        <a:lstStyle/>
        <a:p>
          <a:endParaRPr lang="en-US"/>
        </a:p>
      </dgm:t>
    </dgm:pt>
    <dgm:pt modelId="{2BCFED8F-A942-4FB3-982F-22714C12945D}">
      <dgm:prSet/>
      <dgm:spPr/>
      <dgm:t>
        <a:bodyPr/>
        <a:lstStyle/>
        <a:p>
          <a:r>
            <a:rPr lang="en-US" b="1"/>
            <a:t>Spa &amp; Wellness</a:t>
          </a:r>
          <a:r>
            <a:rPr lang="en-US"/>
            <a:t>: Daily spa treatments, including massages and facials</a:t>
          </a:r>
        </a:p>
      </dgm:t>
    </dgm:pt>
    <dgm:pt modelId="{AC51089C-C0E0-4686-B429-5DFAA835FA5B}" type="parTrans" cxnId="{2C325A80-B3FD-4FE3-90CD-E51E0DBEC9DD}">
      <dgm:prSet/>
      <dgm:spPr/>
      <dgm:t>
        <a:bodyPr/>
        <a:lstStyle/>
        <a:p>
          <a:endParaRPr lang="en-US"/>
        </a:p>
      </dgm:t>
    </dgm:pt>
    <dgm:pt modelId="{950DD4A0-9288-4737-B3D0-A983E8717EA8}" type="sibTrans" cxnId="{2C325A80-B3FD-4FE3-90CD-E51E0DBEC9DD}">
      <dgm:prSet/>
      <dgm:spPr/>
      <dgm:t>
        <a:bodyPr/>
        <a:lstStyle/>
        <a:p>
          <a:endParaRPr lang="en-US"/>
        </a:p>
      </dgm:t>
    </dgm:pt>
    <dgm:pt modelId="{4F01DCDB-DCB7-4F0F-9E6A-FDFFC60A3735}">
      <dgm:prSet/>
      <dgm:spPr/>
      <dgm:t>
        <a:bodyPr/>
        <a:lstStyle/>
        <a:p>
          <a:r>
            <a:rPr lang="en-US" b="1"/>
            <a:t>Cultural &amp; Historical Tours</a:t>
          </a:r>
          <a:r>
            <a:rPr lang="en-US"/>
            <a:t>: Private guides for visits to the Tomb of the Kings, Paphos Archaeological Park, and local villages</a:t>
          </a:r>
        </a:p>
      </dgm:t>
    </dgm:pt>
    <dgm:pt modelId="{67308BEB-1E30-4413-94E6-7BA5DD28DDCF}" type="parTrans" cxnId="{684019E4-16AE-48B2-9F22-ADBE1996F818}">
      <dgm:prSet/>
      <dgm:spPr/>
      <dgm:t>
        <a:bodyPr/>
        <a:lstStyle/>
        <a:p>
          <a:endParaRPr lang="en-US"/>
        </a:p>
      </dgm:t>
    </dgm:pt>
    <dgm:pt modelId="{1BC87200-0E81-4273-A3B9-02C575A9477C}" type="sibTrans" cxnId="{684019E4-16AE-48B2-9F22-ADBE1996F818}">
      <dgm:prSet/>
      <dgm:spPr/>
      <dgm:t>
        <a:bodyPr/>
        <a:lstStyle/>
        <a:p>
          <a:endParaRPr lang="en-US"/>
        </a:p>
      </dgm:t>
    </dgm:pt>
    <dgm:pt modelId="{02994840-C087-4AC4-B743-4D4038B7CC0A}">
      <dgm:prSet/>
      <dgm:spPr/>
      <dgm:t>
        <a:bodyPr/>
        <a:lstStyle/>
        <a:p>
          <a:r>
            <a:rPr lang="en-US" b="1"/>
            <a:t>Dining</a:t>
          </a:r>
          <a:r>
            <a:rPr lang="en-US"/>
            <a:t>: Gourmet meals, wine pairings, and traditional Cypriot cuisine</a:t>
          </a:r>
        </a:p>
      </dgm:t>
    </dgm:pt>
    <dgm:pt modelId="{5B51B065-FBC6-40F6-AE68-D79466D065F4}" type="parTrans" cxnId="{1CF4ED58-AEA9-4884-B7D3-6BA2E1A8B531}">
      <dgm:prSet/>
      <dgm:spPr/>
      <dgm:t>
        <a:bodyPr/>
        <a:lstStyle/>
        <a:p>
          <a:endParaRPr lang="en-US"/>
        </a:p>
      </dgm:t>
    </dgm:pt>
    <dgm:pt modelId="{FA56B933-85FE-4F7E-8389-E1E6EBE5AA60}" type="sibTrans" cxnId="{1CF4ED58-AEA9-4884-B7D3-6BA2E1A8B531}">
      <dgm:prSet/>
      <dgm:spPr/>
      <dgm:t>
        <a:bodyPr/>
        <a:lstStyle/>
        <a:p>
          <a:endParaRPr lang="en-US"/>
        </a:p>
      </dgm:t>
    </dgm:pt>
    <dgm:pt modelId="{C0C39B83-DDA4-4D75-8018-A1018D065A8D}">
      <dgm:prSet/>
      <dgm:spPr/>
      <dgm:t>
        <a:bodyPr/>
        <a:lstStyle/>
        <a:p>
          <a:r>
            <a:rPr lang="en-US" b="1"/>
            <a:t>Transfers</a:t>
          </a:r>
          <a:r>
            <a:rPr lang="en-US"/>
            <a:t>: Private airport transfers and transportation for all excursions</a:t>
          </a:r>
        </a:p>
      </dgm:t>
    </dgm:pt>
    <dgm:pt modelId="{2DE914C9-B9B3-4947-9D93-59F58B5FB81A}" type="parTrans" cxnId="{8B9FED14-60B0-4474-B4EA-AEA8C483AB71}">
      <dgm:prSet/>
      <dgm:spPr/>
      <dgm:t>
        <a:bodyPr/>
        <a:lstStyle/>
        <a:p>
          <a:endParaRPr lang="en-US"/>
        </a:p>
      </dgm:t>
    </dgm:pt>
    <dgm:pt modelId="{F9A529E5-DD89-45CD-B2A4-DA6AB928C360}" type="sibTrans" cxnId="{8B9FED14-60B0-4474-B4EA-AEA8C483AB71}">
      <dgm:prSet/>
      <dgm:spPr/>
      <dgm:t>
        <a:bodyPr/>
        <a:lstStyle/>
        <a:p>
          <a:endParaRPr lang="en-US"/>
        </a:p>
      </dgm:t>
    </dgm:pt>
    <dgm:pt modelId="{3D330158-9C20-4780-998B-409F2B93FBF7}" type="pres">
      <dgm:prSet presAssocID="{6CEEF60A-07D3-43B3-91FA-3216A8EB539A}" presName="diagram" presStyleCnt="0">
        <dgm:presLayoutVars>
          <dgm:dir/>
          <dgm:resizeHandles val="exact"/>
        </dgm:presLayoutVars>
      </dgm:prSet>
      <dgm:spPr/>
    </dgm:pt>
    <dgm:pt modelId="{97D1EAA4-E65B-4728-9FEE-EAE79909AAAF}" type="pres">
      <dgm:prSet presAssocID="{16E77738-DD98-4F16-94AA-804EB3130B24}" presName="node" presStyleLbl="node1" presStyleIdx="0" presStyleCnt="7">
        <dgm:presLayoutVars>
          <dgm:bulletEnabled val="1"/>
        </dgm:presLayoutVars>
      </dgm:prSet>
      <dgm:spPr/>
    </dgm:pt>
    <dgm:pt modelId="{4C80FD3E-ACE0-41AF-9C8E-F6DF0C2BF3E1}" type="pres">
      <dgm:prSet presAssocID="{29AF9355-F52A-4BB3-9C06-4DF2849F9064}" presName="sibTrans" presStyleCnt="0"/>
      <dgm:spPr/>
    </dgm:pt>
    <dgm:pt modelId="{A68CF7CE-089B-404F-8E79-AA43B02D77FD}" type="pres">
      <dgm:prSet presAssocID="{2FC3C9F2-4EBC-4356-B2AC-C21292E222DE}" presName="node" presStyleLbl="node1" presStyleIdx="1" presStyleCnt="7">
        <dgm:presLayoutVars>
          <dgm:bulletEnabled val="1"/>
        </dgm:presLayoutVars>
      </dgm:prSet>
      <dgm:spPr/>
    </dgm:pt>
    <dgm:pt modelId="{1F0DE554-7D8D-4F4E-8643-E526F4362979}" type="pres">
      <dgm:prSet presAssocID="{CA935B40-1293-4BC2-8D5F-2C008372362B}" presName="sibTrans" presStyleCnt="0"/>
      <dgm:spPr/>
    </dgm:pt>
    <dgm:pt modelId="{AD5B31B5-22D6-4754-8780-D8C6A12059D7}" type="pres">
      <dgm:prSet presAssocID="{27943498-A818-47C4-A636-DF88ABAD16A7}" presName="node" presStyleLbl="node1" presStyleIdx="2" presStyleCnt="7">
        <dgm:presLayoutVars>
          <dgm:bulletEnabled val="1"/>
        </dgm:presLayoutVars>
      </dgm:prSet>
      <dgm:spPr/>
    </dgm:pt>
    <dgm:pt modelId="{8F823F26-0A8B-41DA-A6B0-0C96F5865A6F}" type="pres">
      <dgm:prSet presAssocID="{7DC0A1D9-E930-402C-9309-43ABE07E5E52}" presName="sibTrans" presStyleCnt="0"/>
      <dgm:spPr/>
    </dgm:pt>
    <dgm:pt modelId="{8903CAA0-B459-4C1C-B16A-C4596D5E58DB}" type="pres">
      <dgm:prSet presAssocID="{2BCFED8F-A942-4FB3-982F-22714C12945D}" presName="node" presStyleLbl="node1" presStyleIdx="3" presStyleCnt="7">
        <dgm:presLayoutVars>
          <dgm:bulletEnabled val="1"/>
        </dgm:presLayoutVars>
      </dgm:prSet>
      <dgm:spPr/>
    </dgm:pt>
    <dgm:pt modelId="{718BF10D-2FD2-468D-AC84-3C81836A5850}" type="pres">
      <dgm:prSet presAssocID="{950DD4A0-9288-4737-B3D0-A983E8717EA8}" presName="sibTrans" presStyleCnt="0"/>
      <dgm:spPr/>
    </dgm:pt>
    <dgm:pt modelId="{B6F54D60-5DE6-4D35-BEBB-6AC29C713006}" type="pres">
      <dgm:prSet presAssocID="{4F01DCDB-DCB7-4F0F-9E6A-FDFFC60A3735}" presName="node" presStyleLbl="node1" presStyleIdx="4" presStyleCnt="7">
        <dgm:presLayoutVars>
          <dgm:bulletEnabled val="1"/>
        </dgm:presLayoutVars>
      </dgm:prSet>
      <dgm:spPr/>
    </dgm:pt>
    <dgm:pt modelId="{D73DCF64-5EB7-4101-BEE7-97AD7BED49C9}" type="pres">
      <dgm:prSet presAssocID="{1BC87200-0E81-4273-A3B9-02C575A9477C}" presName="sibTrans" presStyleCnt="0"/>
      <dgm:spPr/>
    </dgm:pt>
    <dgm:pt modelId="{79A9B638-54FA-497F-B710-8F211FBB6C75}" type="pres">
      <dgm:prSet presAssocID="{02994840-C087-4AC4-B743-4D4038B7CC0A}" presName="node" presStyleLbl="node1" presStyleIdx="5" presStyleCnt="7">
        <dgm:presLayoutVars>
          <dgm:bulletEnabled val="1"/>
        </dgm:presLayoutVars>
      </dgm:prSet>
      <dgm:spPr/>
    </dgm:pt>
    <dgm:pt modelId="{AB7BE561-3EB8-44BD-8E40-F7D6C5F11BCB}" type="pres">
      <dgm:prSet presAssocID="{FA56B933-85FE-4F7E-8389-E1E6EBE5AA60}" presName="sibTrans" presStyleCnt="0"/>
      <dgm:spPr/>
    </dgm:pt>
    <dgm:pt modelId="{1F949F49-39FF-4F6B-9623-2DB4739AAA49}" type="pres">
      <dgm:prSet presAssocID="{C0C39B83-DDA4-4D75-8018-A1018D065A8D}" presName="node" presStyleLbl="node1" presStyleIdx="6" presStyleCnt="7">
        <dgm:presLayoutVars>
          <dgm:bulletEnabled val="1"/>
        </dgm:presLayoutVars>
      </dgm:prSet>
      <dgm:spPr/>
    </dgm:pt>
  </dgm:ptLst>
  <dgm:cxnLst>
    <dgm:cxn modelId="{1F891F10-4430-4742-B870-430F8C23AD33}" srcId="{6CEEF60A-07D3-43B3-91FA-3216A8EB539A}" destId="{27943498-A818-47C4-A636-DF88ABAD16A7}" srcOrd="2" destOrd="0" parTransId="{2198B890-580D-4C29-B804-B45A9841E493}" sibTransId="{7DC0A1D9-E930-402C-9309-43ABE07E5E52}"/>
    <dgm:cxn modelId="{8B9FED14-60B0-4474-B4EA-AEA8C483AB71}" srcId="{6CEEF60A-07D3-43B3-91FA-3216A8EB539A}" destId="{C0C39B83-DDA4-4D75-8018-A1018D065A8D}" srcOrd="6" destOrd="0" parTransId="{2DE914C9-B9B3-4947-9D93-59F58B5FB81A}" sibTransId="{F9A529E5-DD89-45CD-B2A4-DA6AB928C360}"/>
    <dgm:cxn modelId="{381F2B1C-7E9D-4329-AD63-833BCF1121F3}" type="presOf" srcId="{C0C39B83-DDA4-4D75-8018-A1018D065A8D}" destId="{1F949F49-39FF-4F6B-9623-2DB4739AAA49}" srcOrd="0" destOrd="0" presId="urn:microsoft.com/office/officeart/2005/8/layout/default"/>
    <dgm:cxn modelId="{386B5B36-78D0-4522-BD96-70DE148B6B2C}" srcId="{6CEEF60A-07D3-43B3-91FA-3216A8EB539A}" destId="{2FC3C9F2-4EBC-4356-B2AC-C21292E222DE}" srcOrd="1" destOrd="0" parTransId="{54BE5581-3FFC-4A1A-8E8F-D5593823A60C}" sibTransId="{CA935B40-1293-4BC2-8D5F-2C008372362B}"/>
    <dgm:cxn modelId="{74BC1861-7941-406F-91E4-64AB38F5E9C7}" type="presOf" srcId="{02994840-C087-4AC4-B743-4D4038B7CC0A}" destId="{79A9B638-54FA-497F-B710-8F211FBB6C75}" srcOrd="0" destOrd="0" presId="urn:microsoft.com/office/officeart/2005/8/layout/default"/>
    <dgm:cxn modelId="{DBE22168-7BEB-49B3-87DA-C250DD55D490}" type="presOf" srcId="{27943498-A818-47C4-A636-DF88ABAD16A7}" destId="{AD5B31B5-22D6-4754-8780-D8C6A12059D7}" srcOrd="0" destOrd="0" presId="urn:microsoft.com/office/officeart/2005/8/layout/default"/>
    <dgm:cxn modelId="{0869CB73-0405-4B8A-B848-712E8C535872}" type="presOf" srcId="{2FC3C9F2-4EBC-4356-B2AC-C21292E222DE}" destId="{A68CF7CE-089B-404F-8E79-AA43B02D77FD}" srcOrd="0" destOrd="0" presId="urn:microsoft.com/office/officeart/2005/8/layout/default"/>
    <dgm:cxn modelId="{D1F78256-8DCD-441A-9451-29F74DA83AAE}" type="presOf" srcId="{6CEEF60A-07D3-43B3-91FA-3216A8EB539A}" destId="{3D330158-9C20-4780-998B-409F2B93FBF7}" srcOrd="0" destOrd="0" presId="urn:microsoft.com/office/officeart/2005/8/layout/default"/>
    <dgm:cxn modelId="{1CF4ED58-AEA9-4884-B7D3-6BA2E1A8B531}" srcId="{6CEEF60A-07D3-43B3-91FA-3216A8EB539A}" destId="{02994840-C087-4AC4-B743-4D4038B7CC0A}" srcOrd="5" destOrd="0" parTransId="{5B51B065-FBC6-40F6-AE68-D79466D065F4}" sibTransId="{FA56B933-85FE-4F7E-8389-E1E6EBE5AA60}"/>
    <dgm:cxn modelId="{2C325A80-B3FD-4FE3-90CD-E51E0DBEC9DD}" srcId="{6CEEF60A-07D3-43B3-91FA-3216A8EB539A}" destId="{2BCFED8F-A942-4FB3-982F-22714C12945D}" srcOrd="3" destOrd="0" parTransId="{AC51089C-C0E0-4686-B429-5DFAA835FA5B}" sibTransId="{950DD4A0-9288-4737-B3D0-A983E8717EA8}"/>
    <dgm:cxn modelId="{766D1D9B-10C2-467F-B6FC-40561EC5E416}" type="presOf" srcId="{2BCFED8F-A942-4FB3-982F-22714C12945D}" destId="{8903CAA0-B459-4C1C-B16A-C4596D5E58DB}" srcOrd="0" destOrd="0" presId="urn:microsoft.com/office/officeart/2005/8/layout/default"/>
    <dgm:cxn modelId="{3EFC74A3-ABE3-4C60-BC9E-F9BFC6E0EA57}" srcId="{6CEEF60A-07D3-43B3-91FA-3216A8EB539A}" destId="{16E77738-DD98-4F16-94AA-804EB3130B24}" srcOrd="0" destOrd="0" parTransId="{FA9D5F0B-BD3B-4F5B-8B10-EE0A650D484B}" sibTransId="{29AF9355-F52A-4BB3-9C06-4DF2849F9064}"/>
    <dgm:cxn modelId="{B823E8A6-B7F5-443B-8A46-77529A633F4A}" type="presOf" srcId="{4F01DCDB-DCB7-4F0F-9E6A-FDFFC60A3735}" destId="{B6F54D60-5DE6-4D35-BEBB-6AC29C713006}" srcOrd="0" destOrd="0" presId="urn:microsoft.com/office/officeart/2005/8/layout/default"/>
    <dgm:cxn modelId="{A79F9DBD-B3C2-416C-B434-64C4DC28FBF6}" type="presOf" srcId="{16E77738-DD98-4F16-94AA-804EB3130B24}" destId="{97D1EAA4-E65B-4728-9FEE-EAE79909AAAF}" srcOrd="0" destOrd="0" presId="urn:microsoft.com/office/officeart/2005/8/layout/default"/>
    <dgm:cxn modelId="{684019E4-16AE-48B2-9F22-ADBE1996F818}" srcId="{6CEEF60A-07D3-43B3-91FA-3216A8EB539A}" destId="{4F01DCDB-DCB7-4F0F-9E6A-FDFFC60A3735}" srcOrd="4" destOrd="0" parTransId="{67308BEB-1E30-4413-94E6-7BA5DD28DDCF}" sibTransId="{1BC87200-0E81-4273-A3B9-02C575A9477C}"/>
    <dgm:cxn modelId="{8BB88DB4-D7F3-403E-B462-CECAAE30287B}" type="presParOf" srcId="{3D330158-9C20-4780-998B-409F2B93FBF7}" destId="{97D1EAA4-E65B-4728-9FEE-EAE79909AAAF}" srcOrd="0" destOrd="0" presId="urn:microsoft.com/office/officeart/2005/8/layout/default"/>
    <dgm:cxn modelId="{2DF3B31C-9EA5-47C9-9B1F-AF9BC6701A5C}" type="presParOf" srcId="{3D330158-9C20-4780-998B-409F2B93FBF7}" destId="{4C80FD3E-ACE0-41AF-9C8E-F6DF0C2BF3E1}" srcOrd="1" destOrd="0" presId="urn:microsoft.com/office/officeart/2005/8/layout/default"/>
    <dgm:cxn modelId="{195A20C8-AD90-4C2D-8133-D1C0681179D0}" type="presParOf" srcId="{3D330158-9C20-4780-998B-409F2B93FBF7}" destId="{A68CF7CE-089B-404F-8E79-AA43B02D77FD}" srcOrd="2" destOrd="0" presId="urn:microsoft.com/office/officeart/2005/8/layout/default"/>
    <dgm:cxn modelId="{DC4C927C-3097-4319-B2AC-2619D3942C41}" type="presParOf" srcId="{3D330158-9C20-4780-998B-409F2B93FBF7}" destId="{1F0DE554-7D8D-4F4E-8643-E526F4362979}" srcOrd="3" destOrd="0" presId="urn:microsoft.com/office/officeart/2005/8/layout/default"/>
    <dgm:cxn modelId="{B155BDF0-256E-42A7-934F-1FD24419754F}" type="presParOf" srcId="{3D330158-9C20-4780-998B-409F2B93FBF7}" destId="{AD5B31B5-22D6-4754-8780-D8C6A12059D7}" srcOrd="4" destOrd="0" presId="urn:microsoft.com/office/officeart/2005/8/layout/default"/>
    <dgm:cxn modelId="{160ADCC3-9042-4399-AD8C-D32F2AD7645B}" type="presParOf" srcId="{3D330158-9C20-4780-998B-409F2B93FBF7}" destId="{8F823F26-0A8B-41DA-A6B0-0C96F5865A6F}" srcOrd="5" destOrd="0" presId="urn:microsoft.com/office/officeart/2005/8/layout/default"/>
    <dgm:cxn modelId="{06F40428-E63A-4712-ABE6-8ED7FD5AE6BD}" type="presParOf" srcId="{3D330158-9C20-4780-998B-409F2B93FBF7}" destId="{8903CAA0-B459-4C1C-B16A-C4596D5E58DB}" srcOrd="6" destOrd="0" presId="urn:microsoft.com/office/officeart/2005/8/layout/default"/>
    <dgm:cxn modelId="{1728CC37-938F-498C-9273-BE6D16C0D5C3}" type="presParOf" srcId="{3D330158-9C20-4780-998B-409F2B93FBF7}" destId="{718BF10D-2FD2-468D-AC84-3C81836A5850}" srcOrd="7" destOrd="0" presId="urn:microsoft.com/office/officeart/2005/8/layout/default"/>
    <dgm:cxn modelId="{B7191D7F-0A87-4F8C-BC01-B833860834B6}" type="presParOf" srcId="{3D330158-9C20-4780-998B-409F2B93FBF7}" destId="{B6F54D60-5DE6-4D35-BEBB-6AC29C713006}" srcOrd="8" destOrd="0" presId="urn:microsoft.com/office/officeart/2005/8/layout/default"/>
    <dgm:cxn modelId="{95727D61-5D0E-4AAA-A33B-3DFAB690FB94}" type="presParOf" srcId="{3D330158-9C20-4780-998B-409F2B93FBF7}" destId="{D73DCF64-5EB7-4101-BEE7-97AD7BED49C9}" srcOrd="9" destOrd="0" presId="urn:microsoft.com/office/officeart/2005/8/layout/default"/>
    <dgm:cxn modelId="{4FC54E35-C05A-485D-BAC4-8668111D9D86}" type="presParOf" srcId="{3D330158-9C20-4780-998B-409F2B93FBF7}" destId="{79A9B638-54FA-497F-B710-8F211FBB6C75}" srcOrd="10" destOrd="0" presId="urn:microsoft.com/office/officeart/2005/8/layout/default"/>
    <dgm:cxn modelId="{AE23CFCD-3FCF-4000-B8A5-E00A4567FC49}" type="presParOf" srcId="{3D330158-9C20-4780-998B-409F2B93FBF7}" destId="{AB7BE561-3EB8-44BD-8E40-F7D6C5F11BCB}" srcOrd="11" destOrd="0" presId="urn:microsoft.com/office/officeart/2005/8/layout/default"/>
    <dgm:cxn modelId="{832FFA95-F0D6-450B-8015-09492472AB84}" type="presParOf" srcId="{3D330158-9C20-4780-998B-409F2B93FBF7}" destId="{1F949F49-39FF-4F6B-9623-2DB4739AAA4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1EAA4-E65B-4728-9FEE-EAE79909AAAF}">
      <dsp:nvSpPr>
        <dsp:cNvPr id="0" name=""/>
        <dsp:cNvSpPr/>
      </dsp:nvSpPr>
      <dsp:spPr>
        <a:xfrm>
          <a:off x="3080" y="49178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Flights</a:t>
          </a:r>
          <a:r>
            <a:rPr lang="en-US" sz="1600" kern="1200"/>
            <a:t>: Premium economy or business class flights from the UK to Paphos</a:t>
          </a:r>
        </a:p>
      </dsp:txBody>
      <dsp:txXfrm>
        <a:off x="3080" y="491782"/>
        <a:ext cx="2444055" cy="1466433"/>
      </dsp:txXfrm>
    </dsp:sp>
    <dsp:sp modelId="{A68CF7CE-089B-404F-8E79-AA43B02D77FD}">
      <dsp:nvSpPr>
        <dsp:cNvPr id="0" name=""/>
        <dsp:cNvSpPr/>
      </dsp:nvSpPr>
      <dsp:spPr>
        <a:xfrm>
          <a:off x="2691541" y="491782"/>
          <a:ext cx="2444055" cy="1466433"/>
        </a:xfrm>
        <a:prstGeom prst="rect">
          <a:avLst/>
        </a:prstGeom>
        <a:solidFill>
          <a:schemeClr val="accent5">
            <a:hueOff val="-1311315"/>
            <a:satOff val="3539"/>
            <a:lumOff val="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Accommodation</a:t>
          </a:r>
          <a:r>
            <a:rPr lang="en-US" sz="1600" kern="1200"/>
            <a:t>: 5-star resort stay for 7 nights, with stunning sea views and luxury amenities</a:t>
          </a:r>
        </a:p>
      </dsp:txBody>
      <dsp:txXfrm>
        <a:off x="2691541" y="491782"/>
        <a:ext cx="2444055" cy="1466433"/>
      </dsp:txXfrm>
    </dsp:sp>
    <dsp:sp modelId="{AD5B31B5-22D6-4754-8780-D8C6A12059D7}">
      <dsp:nvSpPr>
        <dsp:cNvPr id="0" name=""/>
        <dsp:cNvSpPr/>
      </dsp:nvSpPr>
      <dsp:spPr>
        <a:xfrm>
          <a:off x="5380002" y="491782"/>
          <a:ext cx="2444055" cy="1466433"/>
        </a:xfrm>
        <a:prstGeom prst="rect">
          <a:avLst/>
        </a:prstGeom>
        <a:solidFill>
          <a:schemeClr val="accent5">
            <a:hueOff val="-2622630"/>
            <a:satOff val="7079"/>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VIP Experiences</a:t>
          </a:r>
          <a:r>
            <a:rPr lang="en-US" sz="1600" kern="1200"/>
            <a:t>: Private yacht tour, jeep safari, and wine-tasting excursion</a:t>
          </a:r>
        </a:p>
      </dsp:txBody>
      <dsp:txXfrm>
        <a:off x="5380002" y="491782"/>
        <a:ext cx="2444055" cy="1466433"/>
      </dsp:txXfrm>
    </dsp:sp>
    <dsp:sp modelId="{8903CAA0-B459-4C1C-B16A-C4596D5E58DB}">
      <dsp:nvSpPr>
        <dsp:cNvPr id="0" name=""/>
        <dsp:cNvSpPr/>
      </dsp:nvSpPr>
      <dsp:spPr>
        <a:xfrm>
          <a:off x="8068463" y="491782"/>
          <a:ext cx="2444055" cy="1466433"/>
        </a:xfrm>
        <a:prstGeom prst="rect">
          <a:avLst/>
        </a:prstGeom>
        <a:solidFill>
          <a:schemeClr val="accent5">
            <a:hueOff val="-3933945"/>
            <a:satOff val="10618"/>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Spa &amp; Wellness</a:t>
          </a:r>
          <a:r>
            <a:rPr lang="en-US" sz="1600" kern="1200"/>
            <a:t>: Daily spa treatments, including massages and facials</a:t>
          </a:r>
        </a:p>
      </dsp:txBody>
      <dsp:txXfrm>
        <a:off x="8068463" y="491782"/>
        <a:ext cx="2444055" cy="1466433"/>
      </dsp:txXfrm>
    </dsp:sp>
    <dsp:sp modelId="{B6F54D60-5DE6-4D35-BEBB-6AC29C713006}">
      <dsp:nvSpPr>
        <dsp:cNvPr id="0" name=""/>
        <dsp:cNvSpPr/>
      </dsp:nvSpPr>
      <dsp:spPr>
        <a:xfrm>
          <a:off x="1347311" y="2202621"/>
          <a:ext cx="2444055" cy="1466433"/>
        </a:xfrm>
        <a:prstGeom prst="rect">
          <a:avLst/>
        </a:prstGeom>
        <a:solidFill>
          <a:schemeClr val="accent5">
            <a:hueOff val="-5245261"/>
            <a:satOff val="14157"/>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Cultural &amp; Historical Tours</a:t>
          </a:r>
          <a:r>
            <a:rPr lang="en-US" sz="1600" kern="1200"/>
            <a:t>: Private guides for visits to the Tomb of the Kings, Paphos Archaeological Park, and local villages</a:t>
          </a:r>
        </a:p>
      </dsp:txBody>
      <dsp:txXfrm>
        <a:off x="1347311" y="2202621"/>
        <a:ext cx="2444055" cy="1466433"/>
      </dsp:txXfrm>
    </dsp:sp>
    <dsp:sp modelId="{79A9B638-54FA-497F-B710-8F211FBB6C75}">
      <dsp:nvSpPr>
        <dsp:cNvPr id="0" name=""/>
        <dsp:cNvSpPr/>
      </dsp:nvSpPr>
      <dsp:spPr>
        <a:xfrm>
          <a:off x="4035772" y="2202621"/>
          <a:ext cx="2444055" cy="1466433"/>
        </a:xfrm>
        <a:prstGeom prst="rect">
          <a:avLst/>
        </a:prstGeom>
        <a:solidFill>
          <a:schemeClr val="accent5">
            <a:hueOff val="-6556576"/>
            <a:satOff val="17697"/>
            <a:lumOff val="2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Dining</a:t>
          </a:r>
          <a:r>
            <a:rPr lang="en-US" sz="1600" kern="1200"/>
            <a:t>: Gourmet meals, wine pairings, and traditional Cypriot cuisine</a:t>
          </a:r>
        </a:p>
      </dsp:txBody>
      <dsp:txXfrm>
        <a:off x="4035772" y="2202621"/>
        <a:ext cx="2444055" cy="1466433"/>
      </dsp:txXfrm>
    </dsp:sp>
    <dsp:sp modelId="{1F949F49-39FF-4F6B-9623-2DB4739AAA49}">
      <dsp:nvSpPr>
        <dsp:cNvPr id="0" name=""/>
        <dsp:cNvSpPr/>
      </dsp:nvSpPr>
      <dsp:spPr>
        <a:xfrm>
          <a:off x="6724233" y="2202621"/>
          <a:ext cx="2444055" cy="1466433"/>
        </a:xfrm>
        <a:prstGeom prst="rect">
          <a:avLst/>
        </a:prstGeom>
        <a:solidFill>
          <a:schemeClr val="accent5">
            <a:hueOff val="-7867891"/>
            <a:satOff val="21236"/>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Transfers</a:t>
          </a:r>
          <a:r>
            <a:rPr lang="en-US" sz="1600" kern="1200"/>
            <a:t>: Private airport transfers and transportation for all excursions</a:t>
          </a:r>
        </a:p>
      </dsp:txBody>
      <dsp:txXfrm>
        <a:off x="6724233" y="220262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0195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583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59903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4873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5101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1947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8547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3072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084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3075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8359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5/6/2025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1324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5/6/2025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4109394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4" r:id="rId7"/>
    <p:sldLayoutId id="2147483715" r:id="rId8"/>
    <p:sldLayoutId id="2147483716" r:id="rId9"/>
    <p:sldLayoutId id="2147483717" r:id="rId10"/>
    <p:sldLayoutId id="2147483718" r:id="rId11"/>
    <p:sldLayoutId id="2147483720"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O imagine care conține în aer liber, apă, cer, Forme de relief costiere și oceanice&#10;&#10;Conținutul generat de inteligența artificială poate fi incorect.">
            <a:extLst>
              <a:ext uri="{FF2B5EF4-FFF2-40B4-BE49-F238E27FC236}">
                <a16:creationId xmlns:a16="http://schemas.microsoft.com/office/drawing/2014/main" id="{A6A2FEC5-B7B4-C0A0-8178-82315121818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ro-RO" sz="3600">
                <a:solidFill>
                  <a:schemeClr val="bg1"/>
                </a:solidFill>
                <a:latin typeface="Bookman Old Style"/>
              </a:rPr>
              <a:t>LUXURY BEACH GETAWAY IN PAPHOS</a:t>
            </a:r>
          </a:p>
        </p:txBody>
      </p:sp>
      <p:sp>
        <p:nvSpPr>
          <p:cNvPr id="6" name="Subtitlu 5">
            <a:extLst>
              <a:ext uri="{FF2B5EF4-FFF2-40B4-BE49-F238E27FC236}">
                <a16:creationId xmlns:a16="http://schemas.microsoft.com/office/drawing/2014/main" id="{E64D55F8-B9EA-6AC3-56D5-C2742049FC75}"/>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vert="horz" lIns="91440" tIns="45720" rIns="91440" bIns="45720" rtlCol="0">
            <a:normAutofit/>
          </a:bodyPr>
          <a:lstStyle/>
          <a:p>
            <a:pPr algn="ctr">
              <a:lnSpc>
                <a:spcPct val="90000"/>
              </a:lnSpc>
            </a:pPr>
            <a:r>
              <a:rPr lang="ro-RO" sz="1100" i="1">
                <a:solidFill>
                  <a:schemeClr val="bg1"/>
                </a:solidFill>
                <a:latin typeface="Calibri"/>
                <a:ea typeface="Calibri"/>
                <a:cs typeface="Calibri"/>
              </a:rPr>
              <a:t>StUDENTS:</a:t>
            </a:r>
          </a:p>
          <a:p>
            <a:pPr algn="ctr">
              <a:lnSpc>
                <a:spcPct val="90000"/>
              </a:lnSpc>
            </a:pPr>
            <a:r>
              <a:rPr lang="ro-RO" sz="1100">
                <a:solidFill>
                  <a:schemeClr val="bg1"/>
                </a:solidFill>
                <a:latin typeface="Calibri"/>
                <a:ea typeface="Calibri"/>
                <a:cs typeface="Calibri"/>
              </a:rPr>
              <a:t>AnTONESCU IULIA</a:t>
            </a:r>
          </a:p>
          <a:p>
            <a:pPr algn="ctr">
              <a:lnSpc>
                <a:spcPct val="90000"/>
              </a:lnSpc>
            </a:pPr>
            <a:r>
              <a:rPr lang="ro-RO" sz="1100">
                <a:solidFill>
                  <a:schemeClr val="bg1"/>
                </a:solidFill>
                <a:latin typeface="Calibri"/>
                <a:ea typeface="Calibri"/>
                <a:cs typeface="Calibri"/>
              </a:rPr>
              <a:t>APOSTOL mARIO</a:t>
            </a:r>
          </a:p>
          <a:p>
            <a:pPr algn="ctr">
              <a:lnSpc>
                <a:spcPct val="90000"/>
              </a:lnSpc>
            </a:pPr>
            <a:r>
              <a:rPr lang="ro-RO" sz="1100">
                <a:solidFill>
                  <a:schemeClr val="bg1"/>
                </a:solidFill>
                <a:latin typeface="Calibri"/>
                <a:ea typeface="Calibri"/>
                <a:cs typeface="Calibri"/>
              </a:rPr>
              <a:t>CIOCARILAN sTEFAN</a:t>
            </a:r>
          </a:p>
          <a:p>
            <a:pPr algn="ctr">
              <a:lnSpc>
                <a:spcPct val="90000"/>
              </a:lnSpc>
            </a:pPr>
            <a:r>
              <a:rPr lang="ro-RO" sz="1100">
                <a:solidFill>
                  <a:schemeClr val="bg1"/>
                </a:solidFill>
                <a:latin typeface="Calibri"/>
                <a:ea typeface="Calibri"/>
                <a:cs typeface="Calibri"/>
              </a:rPr>
              <a:t>TUDORAN ANDREI</a:t>
            </a:r>
          </a:p>
        </p:txBody>
      </p:sp>
      <p:cxnSp>
        <p:nvCxnSpPr>
          <p:cNvPr id="16" name="Straight Connector 15">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79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744F-9BB5-D98C-4B7C-2CC827B85744}"/>
              </a:ext>
            </a:extLst>
          </p:cNvPr>
          <p:cNvSpPr>
            <a:spLocks noGrp="1"/>
          </p:cNvSpPr>
          <p:nvPr>
            <p:ph type="title"/>
          </p:nvPr>
        </p:nvSpPr>
        <p:spPr/>
        <p:txBody>
          <a:bodyPr/>
          <a:lstStyle/>
          <a:p>
            <a:r>
              <a:rPr lang="en-US"/>
              <a:t> ACTIVITIES TO DO </a:t>
            </a:r>
          </a:p>
        </p:txBody>
      </p:sp>
      <p:sp>
        <p:nvSpPr>
          <p:cNvPr id="3" name="Content Placeholder 2">
            <a:extLst>
              <a:ext uri="{FF2B5EF4-FFF2-40B4-BE49-F238E27FC236}">
                <a16:creationId xmlns:a16="http://schemas.microsoft.com/office/drawing/2014/main" id="{8EEC2A37-F22B-9554-A549-0ABD37443FB1}"/>
              </a:ext>
            </a:extLst>
          </p:cNvPr>
          <p:cNvSpPr>
            <a:spLocks noGrp="1"/>
          </p:cNvSpPr>
          <p:nvPr>
            <p:ph idx="1"/>
          </p:nvPr>
        </p:nvSpPr>
        <p:spPr>
          <a:xfrm>
            <a:off x="665019" y="1838499"/>
            <a:ext cx="10688781" cy="4333701"/>
          </a:xfrm>
        </p:spPr>
        <p:txBody>
          <a:bodyPr vert="horz" lIns="91440" tIns="45720" rIns="91440" bIns="45720" rtlCol="0" anchor="t">
            <a:normAutofit fontScale="55000" lnSpcReduction="20000"/>
          </a:bodyPr>
          <a:lstStyle/>
          <a:p>
            <a:r>
              <a:rPr lang="en-US">
                <a:ea typeface="+mn-lt"/>
                <a:cs typeface="+mn-lt"/>
              </a:rPr>
              <a:t>Cyprus Wine and Vineyards Wine Tasting Tours: Paphos is in the heart of Cyprus’ wine region. You can visit local wineries and take part in wine-tasting tours to sample some of the island's best wines.</a:t>
            </a:r>
          </a:p>
          <a:p>
            <a:r>
              <a:rPr lang="en-US">
                <a:ea typeface="+mn-lt"/>
                <a:cs typeface="+mn-lt"/>
              </a:rPr>
              <a:t> </a:t>
            </a:r>
            <a:r>
              <a:rPr lang="en-US" err="1">
                <a:ea typeface="+mn-lt"/>
                <a:cs typeface="+mn-lt"/>
              </a:rPr>
              <a:t>Omodos</a:t>
            </a:r>
            <a:r>
              <a:rPr lang="en-US">
                <a:ea typeface="+mn-lt"/>
                <a:cs typeface="+mn-lt"/>
              </a:rPr>
              <a:t> Village: A charming village in the Troodos Mountains known for its wine production and traditional Cypriot architecture.</a:t>
            </a:r>
          </a:p>
          <a:p>
            <a:r>
              <a:rPr lang="en-US">
                <a:ea typeface="+mn-lt"/>
                <a:cs typeface="+mn-lt"/>
              </a:rPr>
              <a:t>Paphos Zoo: A great option for families, the Paphos Zoo is home to a variety of animals, including birds, mammals, and reptiles. It’s a nice way to spend a few hours. </a:t>
            </a:r>
          </a:p>
          <a:p>
            <a:r>
              <a:rPr lang="en-US">
                <a:ea typeface="+mn-lt"/>
                <a:cs typeface="+mn-lt"/>
              </a:rPr>
              <a:t>Dining and Nightlife Enjoy Cypriot Cuisine: Try local dishes like meze (a collection of small dishes), souvlaki, kleftiko, and halloumi cheese. You can find many seaside tavernas and cafes. </a:t>
            </a:r>
          </a:p>
          <a:p>
            <a:r>
              <a:rPr lang="en-US">
                <a:ea typeface="+mn-lt"/>
                <a:cs typeface="+mn-lt"/>
              </a:rPr>
              <a:t>Bar Street: For nightlife, head to Bar Street in the heart of Paphos for a variety of bars and clubs offering drinks and music.</a:t>
            </a:r>
          </a:p>
          <a:p>
            <a:r>
              <a:rPr lang="en-US">
                <a:ea typeface="+mn-lt"/>
                <a:cs typeface="+mn-lt"/>
              </a:rPr>
              <a:t> Hiking and Outdoor Activities Troodos Mountains: If you enjoy hiking, head up to the Troodos Mountains, which are only a short drive from Paphos. The area offers scenic trails and views of the island's natural beauty. </a:t>
            </a:r>
          </a:p>
          <a:p>
            <a:r>
              <a:rPr lang="en-US">
                <a:ea typeface="+mn-lt"/>
                <a:cs typeface="+mn-lt"/>
              </a:rPr>
              <a:t>Cycling: Rent a bike and explore the scenic routes around the city or along the coast.</a:t>
            </a:r>
          </a:p>
          <a:p>
            <a:r>
              <a:rPr lang="en-US"/>
              <a:t>Boat trips:</a:t>
            </a:r>
            <a:r>
              <a:rPr lang="en-US">
                <a:ea typeface="+mn-lt"/>
                <a:cs typeface="+mn-lt"/>
              </a:rPr>
              <a:t> Paphos offers a variety of boat trips that let you explore its stunning coastline, crystal-clear waters, and historical landmarks.</a:t>
            </a:r>
            <a:endParaRPr lang="en-US"/>
          </a:p>
        </p:txBody>
      </p:sp>
    </p:spTree>
    <p:extLst>
      <p:ext uri="{BB962C8B-B14F-4D97-AF65-F5344CB8AC3E}">
        <p14:creationId xmlns:p14="http://schemas.microsoft.com/office/powerpoint/2010/main" val="45223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AA02-934E-6CFB-298B-8C48311249EC}"/>
              </a:ext>
            </a:extLst>
          </p:cNvPr>
          <p:cNvSpPr>
            <a:spLocks noGrp="1"/>
          </p:cNvSpPr>
          <p:nvPr>
            <p:ph type="title"/>
          </p:nvPr>
        </p:nvSpPr>
        <p:spPr>
          <a:xfrm rot="-10800000" flipV="1">
            <a:off x="557953" y="250195"/>
            <a:ext cx="10797435" cy="1638930"/>
          </a:xfrm>
        </p:spPr>
        <p:txBody>
          <a:bodyPr/>
          <a:lstStyle/>
          <a:p>
            <a:r>
              <a:rPr lang="en-US"/>
              <a:t>OTHER ACTIVITIES</a:t>
            </a:r>
          </a:p>
        </p:txBody>
      </p:sp>
      <p:sp>
        <p:nvSpPr>
          <p:cNvPr id="4" name="Text Placeholder 3">
            <a:extLst>
              <a:ext uri="{FF2B5EF4-FFF2-40B4-BE49-F238E27FC236}">
                <a16:creationId xmlns:a16="http://schemas.microsoft.com/office/drawing/2014/main" id="{75D52362-86F6-DB78-F2E6-D57F8E6F88DE}"/>
              </a:ext>
            </a:extLst>
          </p:cNvPr>
          <p:cNvSpPr>
            <a:spLocks noGrp="1"/>
          </p:cNvSpPr>
          <p:nvPr>
            <p:ph type="body" idx="1"/>
          </p:nvPr>
        </p:nvSpPr>
        <p:spPr/>
        <p:txBody>
          <a:bodyPr>
            <a:normAutofit/>
          </a:bodyPr>
          <a:lstStyle/>
          <a:p>
            <a:r>
              <a:rPr lang="en-US" sz="1800">
                <a:latin typeface="Elephant"/>
              </a:rPr>
              <a:t>FINE DINING RESTAURANTS</a:t>
            </a:r>
          </a:p>
        </p:txBody>
      </p:sp>
      <p:sp>
        <p:nvSpPr>
          <p:cNvPr id="3" name="Content Placeholder 2">
            <a:extLst>
              <a:ext uri="{FF2B5EF4-FFF2-40B4-BE49-F238E27FC236}">
                <a16:creationId xmlns:a16="http://schemas.microsoft.com/office/drawing/2014/main" id="{9A2E1488-3A62-E5D8-433C-B669E7D16396}"/>
              </a:ext>
            </a:extLst>
          </p:cNvPr>
          <p:cNvSpPr>
            <a:spLocks noGrp="1"/>
          </p:cNvSpPr>
          <p:nvPr>
            <p:ph sz="half" idx="2"/>
          </p:nvPr>
        </p:nvSpPr>
        <p:spPr>
          <a:xfrm>
            <a:off x="724966" y="2960234"/>
            <a:ext cx="4937760" cy="3063240"/>
          </a:xfrm>
        </p:spPr>
        <p:txBody>
          <a:bodyPr vert="horz" lIns="91440" tIns="45720" rIns="91440" bIns="45720" rtlCol="0" anchor="t">
            <a:noAutofit/>
          </a:bodyPr>
          <a:lstStyle/>
          <a:p>
            <a:r>
              <a:rPr lang="en-US" sz="1800" b="1">
                <a:solidFill>
                  <a:srgbClr val="777777"/>
                </a:solidFill>
                <a:latin typeface="Century Gothic"/>
                <a:ea typeface="Lato"/>
                <a:cs typeface="Lato"/>
              </a:rPr>
              <a:t>La Cultura de Gusto </a:t>
            </a:r>
            <a:r>
              <a:rPr lang="en-US" sz="1800">
                <a:solidFill>
                  <a:srgbClr val="777777"/>
                </a:solidFill>
                <a:latin typeface="Century Gothic"/>
                <a:ea typeface="Lato"/>
                <a:cs typeface="Lato"/>
              </a:rPr>
              <a:t>embodies a rich and diverse culinary culture that transcends borders. They have mastered the art of creating a symphony of flavors that draw inspiration from Mediterranean and Asian cuisines. Each dish on their menu tells a unique story.</a:t>
            </a:r>
          </a:p>
          <a:p>
            <a:r>
              <a:rPr lang="en-US" sz="1800" b="1">
                <a:solidFill>
                  <a:srgbClr val="767676"/>
                </a:solidFill>
                <a:latin typeface="Century Gothic"/>
                <a:ea typeface="Lato"/>
                <a:cs typeface="Arial"/>
              </a:rPr>
              <a:t>The </a:t>
            </a:r>
            <a:r>
              <a:rPr lang="en-US" sz="1800" b="1" err="1">
                <a:solidFill>
                  <a:srgbClr val="767676"/>
                </a:solidFill>
                <a:latin typeface="Century Gothic"/>
                <a:ea typeface="Lato"/>
                <a:cs typeface="Arial"/>
              </a:rPr>
              <a:t>O'Shin</a:t>
            </a:r>
            <a:r>
              <a:rPr lang="en-US" sz="1800" b="1">
                <a:solidFill>
                  <a:srgbClr val="767676"/>
                </a:solidFill>
                <a:latin typeface="Century Gothic"/>
                <a:ea typeface="Lato"/>
                <a:cs typeface="Arial"/>
              </a:rPr>
              <a:t> pan-Asian Sushi </a:t>
            </a:r>
            <a:r>
              <a:rPr lang="en-US" sz="1800">
                <a:solidFill>
                  <a:srgbClr val="474747"/>
                </a:solidFill>
                <a:latin typeface="Century Gothic"/>
                <a:ea typeface="Lato"/>
                <a:cs typeface="Arial"/>
              </a:rPr>
              <a:t> is a popular restaurant for eating the ultimate Asian cuisine in Paphos within elegant oriental-styled surroundings</a:t>
            </a:r>
          </a:p>
          <a:p>
            <a:r>
              <a:rPr lang="en-US" sz="1800" err="1">
                <a:solidFill>
                  <a:srgbClr val="000000"/>
                </a:solidFill>
              </a:rPr>
              <a:t>Amaracus</a:t>
            </a:r>
            <a:r>
              <a:rPr lang="en-US" sz="1800">
                <a:solidFill>
                  <a:srgbClr val="000000"/>
                </a:solidFill>
              </a:rPr>
              <a:t> Restaurant</a:t>
            </a:r>
            <a:endParaRPr lang="en-US" sz="1800">
              <a:solidFill>
                <a:srgbClr val="474747"/>
              </a:solidFill>
              <a:latin typeface="Century Gothic"/>
              <a:ea typeface="Lato"/>
              <a:cs typeface="Arial"/>
            </a:endParaRPr>
          </a:p>
          <a:p>
            <a:r>
              <a:rPr lang="en-US" sz="1800" b="1">
                <a:solidFill>
                  <a:srgbClr val="474747"/>
                </a:solidFill>
                <a:latin typeface="Century Gothic"/>
                <a:ea typeface="Lato"/>
                <a:cs typeface="Arial"/>
              </a:rPr>
              <a:t> </a:t>
            </a:r>
          </a:p>
        </p:txBody>
      </p:sp>
      <p:sp>
        <p:nvSpPr>
          <p:cNvPr id="5" name="Text Placeholder 4">
            <a:extLst>
              <a:ext uri="{FF2B5EF4-FFF2-40B4-BE49-F238E27FC236}">
                <a16:creationId xmlns:a16="http://schemas.microsoft.com/office/drawing/2014/main" id="{16E76C8E-4814-640A-6CC2-2BA0DF74B277}"/>
              </a:ext>
            </a:extLst>
          </p:cNvPr>
          <p:cNvSpPr>
            <a:spLocks noGrp="1"/>
          </p:cNvSpPr>
          <p:nvPr>
            <p:ph type="body" sz="quarter" idx="3"/>
          </p:nvPr>
        </p:nvSpPr>
        <p:spPr/>
        <p:txBody>
          <a:bodyPr>
            <a:normAutofit/>
          </a:bodyPr>
          <a:lstStyle/>
          <a:p>
            <a:r>
              <a:rPr lang="en-US" sz="1800">
                <a:latin typeface="Elephant"/>
              </a:rPr>
              <a:t>NIGHT LIFE </a:t>
            </a:r>
          </a:p>
        </p:txBody>
      </p:sp>
      <p:sp>
        <p:nvSpPr>
          <p:cNvPr id="6" name="Content Placeholder 5">
            <a:extLst>
              <a:ext uri="{FF2B5EF4-FFF2-40B4-BE49-F238E27FC236}">
                <a16:creationId xmlns:a16="http://schemas.microsoft.com/office/drawing/2014/main" id="{C75BBBBF-CA80-101A-617B-767DD65E57CC}"/>
              </a:ext>
            </a:extLst>
          </p:cNvPr>
          <p:cNvSpPr>
            <a:spLocks noGrp="1"/>
          </p:cNvSpPr>
          <p:nvPr>
            <p:ph sz="quarter" idx="4"/>
          </p:nvPr>
        </p:nvSpPr>
        <p:spPr/>
        <p:txBody>
          <a:bodyPr vert="horz" lIns="91440" tIns="45720" rIns="91440" bIns="45720" rtlCol="0" anchor="t">
            <a:normAutofit/>
          </a:bodyPr>
          <a:lstStyle/>
          <a:p>
            <a:r>
              <a:rPr lang="en-US" sz="1800"/>
              <a:t>Flairs Cocktail bar</a:t>
            </a:r>
          </a:p>
          <a:p>
            <a:r>
              <a:rPr lang="en-US" sz="1800"/>
              <a:t>Boggies Karaoke bar</a:t>
            </a:r>
          </a:p>
          <a:p>
            <a:r>
              <a:rPr lang="en-US" sz="1800"/>
              <a:t>Rainbow club</a:t>
            </a:r>
          </a:p>
          <a:p>
            <a:r>
              <a:rPr lang="en-US" sz="1800"/>
              <a:t>Loft club </a:t>
            </a:r>
          </a:p>
          <a:p>
            <a:r>
              <a:rPr lang="en-US" sz="1800"/>
              <a:t>Wave Dancer Fireworks night cruise</a:t>
            </a:r>
          </a:p>
        </p:txBody>
      </p:sp>
    </p:spTree>
    <p:extLst>
      <p:ext uri="{BB962C8B-B14F-4D97-AF65-F5344CB8AC3E}">
        <p14:creationId xmlns:p14="http://schemas.microsoft.com/office/powerpoint/2010/main" val="18314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6" name="Rectangle 15">
            <a:extLst>
              <a:ext uri="{FF2B5EF4-FFF2-40B4-BE49-F238E27FC236}">
                <a16:creationId xmlns:a16="http://schemas.microsoft.com/office/drawing/2014/main" id="{FE8F7A3B-7778-42B8-9D8F-E5F9E44C7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arge white boat in the water&#10;&#10;AI-generated content may be incorrect.">
            <a:extLst>
              <a:ext uri="{FF2B5EF4-FFF2-40B4-BE49-F238E27FC236}">
                <a16:creationId xmlns:a16="http://schemas.microsoft.com/office/drawing/2014/main" id="{8854CD46-26DA-9FC1-E2B1-ACAE255E7C7F}"/>
              </a:ext>
            </a:extLst>
          </p:cNvPr>
          <p:cNvPicPr>
            <a:picLocks noChangeAspect="1"/>
          </p:cNvPicPr>
          <p:nvPr/>
        </p:nvPicPr>
        <p:blipFill>
          <a:blip r:embed="rId2" cstate="email">
            <a:alphaModFix amt="40000"/>
            <a:extLst>
              <a:ext uri="{28A0092B-C50C-407E-A947-70E740481C1C}">
                <a14:useLocalDpi xmlns:a14="http://schemas.microsoft.com/office/drawing/2010/main"/>
              </a:ext>
            </a:extLst>
          </a:blip>
          <a:srcRect/>
          <a:stretch/>
        </p:blipFill>
        <p:spPr>
          <a:xfrm>
            <a:off x="2691026" y="10"/>
            <a:ext cx="9504387" cy="6857990"/>
          </a:xfrm>
          <a:prstGeom prst="rect">
            <a:avLst/>
          </a:prstGeom>
        </p:spPr>
      </p:pic>
      <p:sp>
        <p:nvSpPr>
          <p:cNvPr id="2" name="Title 1">
            <a:extLst>
              <a:ext uri="{FF2B5EF4-FFF2-40B4-BE49-F238E27FC236}">
                <a16:creationId xmlns:a16="http://schemas.microsoft.com/office/drawing/2014/main" id="{8FCFCC5F-C49E-CD64-90CA-4990D3F96164}"/>
              </a:ext>
            </a:extLst>
          </p:cNvPr>
          <p:cNvSpPr>
            <a:spLocks noGrp="1"/>
          </p:cNvSpPr>
          <p:nvPr>
            <p:ph type="title"/>
          </p:nvPr>
        </p:nvSpPr>
        <p:spPr>
          <a:xfrm>
            <a:off x="6513788" y="365125"/>
            <a:ext cx="4840010" cy="1949125"/>
          </a:xfrm>
        </p:spPr>
        <p:txBody>
          <a:bodyPr vert="horz" lIns="91440" tIns="45720" rIns="91440" bIns="45720" rtlCol="0" anchor="ctr">
            <a:normAutofit/>
          </a:bodyPr>
          <a:lstStyle/>
          <a:p>
            <a:r>
              <a:rPr lang="en-US" sz="1900" b="1">
                <a:latin typeface="Bookman Old Style"/>
              </a:rPr>
              <a:t>Boat trips in Paphos are a fantastic way to explore the stunning coastline, crystal-clear waters, and nearby hidden gems. Here are some great options for boat trips you can enjoy in the area.</a:t>
            </a:r>
          </a:p>
        </p:txBody>
      </p:sp>
      <p:pic>
        <p:nvPicPr>
          <p:cNvPr id="5" name="Content Placeholder 4" descr="A person jumping off a boat&#10;&#10;AI-generated content may be incorrect.">
            <a:extLst>
              <a:ext uri="{FF2B5EF4-FFF2-40B4-BE49-F238E27FC236}">
                <a16:creationId xmlns:a16="http://schemas.microsoft.com/office/drawing/2014/main" id="{75F5DDCB-26E6-1CF6-FBFA-98406ACD703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19" y="10"/>
            <a:ext cx="592867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4" name="Text Placeholder 3">
            <a:extLst>
              <a:ext uri="{FF2B5EF4-FFF2-40B4-BE49-F238E27FC236}">
                <a16:creationId xmlns:a16="http://schemas.microsoft.com/office/drawing/2014/main" id="{6766A9E2-A01C-DE5B-581D-7693057D0CCA}"/>
              </a:ext>
            </a:extLst>
          </p:cNvPr>
          <p:cNvSpPr>
            <a:spLocks noGrp="1"/>
          </p:cNvSpPr>
          <p:nvPr>
            <p:ph type="body" sz="half" idx="2"/>
          </p:nvPr>
        </p:nvSpPr>
        <p:spPr>
          <a:xfrm>
            <a:off x="6513788" y="2450775"/>
            <a:ext cx="4840010" cy="3726188"/>
          </a:xfrm>
        </p:spPr>
        <p:txBody>
          <a:bodyPr vert="horz" lIns="91440" tIns="45720" rIns="91440" bIns="45720" rtlCol="0">
            <a:normAutofit/>
          </a:bodyPr>
          <a:lstStyle/>
          <a:p>
            <a:pPr indent="-228600">
              <a:buFont typeface="Arial" panose="020B0604020202020204" pitchFamily="34" charset="0"/>
              <a:buChar char="•"/>
            </a:pPr>
            <a:r>
              <a:rPr lang="en-US" sz="2000"/>
              <a:t>Glass-Bottom Boat Tours</a:t>
            </a:r>
          </a:p>
          <a:p>
            <a:pPr indent="-228600">
              <a:buFont typeface="Arial" panose="020B0604020202020204" pitchFamily="34" charset="0"/>
              <a:buChar char="•"/>
            </a:pPr>
            <a:r>
              <a:rPr lang="en-US" sz="2000"/>
              <a:t>Sailing and Catamaran Cruises</a:t>
            </a:r>
          </a:p>
          <a:p>
            <a:pPr indent="-228600">
              <a:buFont typeface="Arial" panose="020B0604020202020204" pitchFamily="34" charset="0"/>
              <a:buChar char="•"/>
            </a:pPr>
            <a:r>
              <a:rPr lang="en-US" sz="2000"/>
              <a:t>Dolphin and Turtle Watching Cruises</a:t>
            </a:r>
          </a:p>
          <a:p>
            <a:pPr indent="-228600">
              <a:buFont typeface="Arial" panose="020B0604020202020204" pitchFamily="34" charset="0"/>
              <a:buChar char="•"/>
            </a:pPr>
            <a:r>
              <a:rPr lang="en-US" sz="2000"/>
              <a:t>Fishing Trips</a:t>
            </a:r>
          </a:p>
          <a:p>
            <a:pPr indent="-228600">
              <a:buFont typeface="Arial" panose="020B0604020202020204" pitchFamily="34" charset="0"/>
              <a:buChar char="•"/>
            </a:pPr>
            <a:r>
              <a:rPr lang="en-US" sz="2000"/>
              <a:t>Private Boat Charters</a:t>
            </a:r>
          </a:p>
          <a:p>
            <a:pPr indent="-228600">
              <a:buFont typeface="Arial" panose="020B0604020202020204" pitchFamily="34" charset="0"/>
              <a:buChar char="•"/>
            </a:pPr>
            <a:r>
              <a:rPr lang="en-US" sz="2000"/>
              <a:t>Blue Lagoon Cruises</a:t>
            </a:r>
          </a:p>
          <a:p>
            <a:pPr indent="-228600">
              <a:buFont typeface="Arial" panose="020B0604020202020204" pitchFamily="34" charset="0"/>
              <a:buChar char="•"/>
            </a:pPr>
            <a:r>
              <a:rPr lang="en-US" sz="2000"/>
              <a:t>Cruises to the Akamas Peninsula</a:t>
            </a:r>
          </a:p>
          <a:p>
            <a:pPr indent="-228600">
              <a:buFont typeface="Arial" panose="020B0604020202020204" pitchFamily="34" charset="0"/>
              <a:buChar char="•"/>
            </a:pPr>
            <a:r>
              <a:rPr lang="en-US" sz="2000"/>
              <a:t>Snorkeling and Diving Trips</a:t>
            </a:r>
          </a:p>
        </p:txBody>
      </p:sp>
    </p:spTree>
    <p:extLst>
      <p:ext uri="{BB962C8B-B14F-4D97-AF65-F5344CB8AC3E}">
        <p14:creationId xmlns:p14="http://schemas.microsoft.com/office/powerpoint/2010/main" val="36138322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1A42B-807A-E6D6-2947-B92587AD9818}"/>
              </a:ext>
            </a:extLst>
          </p:cNvPr>
          <p:cNvSpPr>
            <a:spLocks noGrp="1"/>
          </p:cNvSpPr>
          <p:nvPr>
            <p:ph type="title"/>
          </p:nvPr>
        </p:nvSpPr>
        <p:spPr>
          <a:xfrm>
            <a:off x="838201" y="365125"/>
            <a:ext cx="3816095" cy="1807305"/>
          </a:xfrm>
        </p:spPr>
        <p:txBody>
          <a:bodyPr vert="horz" lIns="91440" tIns="45720" rIns="91440" bIns="45720" rtlCol="0">
            <a:normAutofit/>
          </a:bodyPr>
          <a:lstStyle/>
          <a:p>
            <a:r>
              <a:rPr lang="en-US"/>
              <a:t>DAY 1</a:t>
            </a:r>
          </a:p>
        </p:txBody>
      </p:sp>
      <p:sp>
        <p:nvSpPr>
          <p:cNvPr id="3" name="Content Placeholder 2">
            <a:extLst>
              <a:ext uri="{FF2B5EF4-FFF2-40B4-BE49-F238E27FC236}">
                <a16:creationId xmlns:a16="http://schemas.microsoft.com/office/drawing/2014/main" id="{36D9A9E2-AB16-65EC-E213-29B6F106FE62}"/>
              </a:ext>
            </a:extLst>
          </p:cNvPr>
          <p:cNvSpPr>
            <a:spLocks noGrp="1"/>
          </p:cNvSpPr>
          <p:nvPr>
            <p:ph idx="1"/>
          </p:nvPr>
        </p:nvSpPr>
        <p:spPr>
          <a:xfrm>
            <a:off x="2" y="1712812"/>
            <a:ext cx="6374237" cy="4464151"/>
          </a:xfrm>
        </p:spPr>
        <p:txBody>
          <a:bodyPr vert="horz" lIns="91440" tIns="45720" rIns="91440" bIns="45720" rtlCol="0" anchor="t">
            <a:normAutofit/>
          </a:bodyPr>
          <a:lstStyle/>
          <a:p>
            <a:pPr marL="0">
              <a:lnSpc>
                <a:spcPct val="90000"/>
              </a:lnSpc>
            </a:pPr>
            <a:endParaRPr lang="en-US" sz="1100" b="1"/>
          </a:p>
          <a:p>
            <a:pPr marL="0" indent="0">
              <a:lnSpc>
                <a:spcPct val="90000"/>
              </a:lnSpc>
              <a:buNone/>
            </a:pPr>
            <a:r>
              <a:rPr lang="en-US" sz="1400" b="1"/>
              <a:t>Flight &amp; Airport Transfer:</a:t>
            </a:r>
            <a:endParaRPr lang="en-US" sz="1400"/>
          </a:p>
          <a:p>
            <a:pPr lvl="1">
              <a:lnSpc>
                <a:spcPct val="90000"/>
              </a:lnSpc>
            </a:pPr>
            <a:r>
              <a:rPr lang="en-US" sz="1400"/>
              <a:t>Start your journey with a </a:t>
            </a:r>
            <a:r>
              <a:rPr lang="en-US" sz="1400" b="1"/>
              <a:t>premium flight</a:t>
            </a:r>
            <a:r>
              <a:rPr lang="en-US" sz="1400"/>
              <a:t> from the UK to Paphos, ensuring maximum comfort for your arrival.</a:t>
            </a:r>
          </a:p>
          <a:p>
            <a:pPr lvl="1">
              <a:lnSpc>
                <a:spcPct val="90000"/>
              </a:lnSpc>
            </a:pPr>
            <a:r>
              <a:rPr lang="en-US" sz="1400"/>
              <a:t>Upon landing, enjoy a </a:t>
            </a:r>
            <a:r>
              <a:rPr lang="en-US" sz="1400" b="1"/>
              <a:t>private VIP transfer</a:t>
            </a:r>
            <a:r>
              <a:rPr lang="en-US" sz="1400"/>
              <a:t> to your chosen resort in a luxury vehicle.</a:t>
            </a:r>
          </a:p>
          <a:p>
            <a:pPr>
              <a:lnSpc>
                <a:spcPct val="90000"/>
              </a:lnSpc>
            </a:pPr>
            <a:r>
              <a:rPr lang="en-US" sz="1400" b="1"/>
              <a:t>Accommodation:</a:t>
            </a:r>
            <a:endParaRPr lang="en-US" sz="1400"/>
          </a:p>
          <a:p>
            <a:pPr lvl="1">
              <a:lnSpc>
                <a:spcPct val="90000"/>
              </a:lnSpc>
            </a:pPr>
            <a:r>
              <a:rPr lang="en-US" sz="1400"/>
              <a:t>Check-in at one of the finest 5-star resorts in Paphos: </a:t>
            </a:r>
            <a:r>
              <a:rPr lang="en-US" sz="1400" b="1"/>
              <a:t>M Boutique Hotel, King </a:t>
            </a:r>
            <a:r>
              <a:rPr lang="en-US" sz="1400" b="1" err="1"/>
              <a:t>Evellthon</a:t>
            </a:r>
            <a:r>
              <a:rPr lang="en-US" sz="1400" b="1"/>
              <a:t> Beach </a:t>
            </a:r>
            <a:r>
              <a:rPr lang="en-US" sz="1400" b="1" err="1"/>
              <a:t>hotel&amp;resort</a:t>
            </a:r>
            <a:r>
              <a:rPr lang="en-US" sz="1400" b="1"/>
              <a:t> </a:t>
            </a:r>
            <a:r>
              <a:rPr lang="en-US" sz="1400"/>
              <a:t>or </a:t>
            </a:r>
            <a:r>
              <a:rPr lang="en-US" sz="1400" b="1"/>
              <a:t>Atlantica Golden beach hotel.</a:t>
            </a:r>
            <a:r>
              <a:rPr lang="en-US" sz="1400"/>
              <a:t> These beachfront resorts offer a perfect blend of luxury, elegance, and exceptional service.</a:t>
            </a:r>
          </a:p>
          <a:p>
            <a:pPr>
              <a:lnSpc>
                <a:spcPct val="90000"/>
              </a:lnSpc>
            </a:pPr>
            <a:r>
              <a:rPr lang="en-US" sz="1400" b="1"/>
              <a:t>Evening:</a:t>
            </a:r>
            <a:endParaRPr lang="en-US" sz="1400"/>
          </a:p>
          <a:p>
            <a:pPr lvl="1">
              <a:lnSpc>
                <a:spcPct val="90000"/>
              </a:lnSpc>
            </a:pPr>
            <a:r>
              <a:rPr lang="en-US" sz="1400"/>
              <a:t>Kick off your stay with a </a:t>
            </a:r>
            <a:r>
              <a:rPr lang="en-US" sz="1400" b="1"/>
              <a:t>welcome dinner</a:t>
            </a:r>
            <a:r>
              <a:rPr lang="en-US" sz="1400"/>
              <a:t> at the resort’s exclusive restaurant, where you’ll indulge in a gourmet meal with stunning views of the Mediterranean.</a:t>
            </a:r>
          </a:p>
          <a:p>
            <a:pPr>
              <a:lnSpc>
                <a:spcPct val="90000"/>
              </a:lnSpc>
            </a:pPr>
            <a:endParaRPr lang="en-US" sz="1400"/>
          </a:p>
        </p:txBody>
      </p:sp>
      <p:pic>
        <p:nvPicPr>
          <p:cNvPr id="6" name="Picture 5" descr="Empty airplane seats">
            <a:extLst>
              <a:ext uri="{FF2B5EF4-FFF2-40B4-BE49-F238E27FC236}">
                <a16:creationId xmlns:a16="http://schemas.microsoft.com/office/drawing/2014/main" id="{C9153407-70EC-FD0E-9D7A-16E196AA006D}"/>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6392242" y="10"/>
            <a:ext cx="5795982"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67544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96E7A-7E9D-A23D-6461-ADCBD03FDC4B}"/>
              </a:ext>
            </a:extLst>
          </p:cNvPr>
          <p:cNvSpPr>
            <a:spLocks noGrp="1"/>
          </p:cNvSpPr>
          <p:nvPr>
            <p:ph type="title"/>
          </p:nvPr>
        </p:nvSpPr>
        <p:spPr>
          <a:xfrm>
            <a:off x="6513788" y="365125"/>
            <a:ext cx="4840010" cy="1807305"/>
          </a:xfrm>
        </p:spPr>
        <p:txBody>
          <a:bodyPr>
            <a:normAutofit/>
          </a:bodyPr>
          <a:lstStyle/>
          <a:p>
            <a:r>
              <a:rPr lang="en-US"/>
              <a:t>DAY 2-4</a:t>
            </a:r>
          </a:p>
        </p:txBody>
      </p:sp>
      <p:pic>
        <p:nvPicPr>
          <p:cNvPr id="7" name="Picture 6" descr="Resort pool with folded towels on lounge chairs">
            <a:extLst>
              <a:ext uri="{FF2B5EF4-FFF2-40B4-BE49-F238E27FC236}">
                <a16:creationId xmlns:a16="http://schemas.microsoft.com/office/drawing/2014/main" id="{AA511343-8D51-2E39-B407-B04E39219651}"/>
              </a:ext>
            </a:extLst>
          </p:cNvPr>
          <p:cNvPicPr>
            <a:picLocks noChangeAspect="1"/>
          </p:cNvPicPr>
          <p:nvPr/>
        </p:nvPicPr>
        <p:blipFill>
          <a:blip r:embed="rId2" cstate="email">
            <a:extLst>
              <a:ext uri="{28A0092B-C50C-407E-A947-70E740481C1C}">
                <a14:useLocalDpi xmlns:a14="http://schemas.microsoft.com/office/drawing/2010/main"/>
              </a:ext>
            </a:extLst>
          </a:blip>
          <a:srcRect b="-3"/>
          <a:stretch/>
        </p:blipFill>
        <p:spPr>
          <a:xfrm>
            <a:off x="2" y="10"/>
            <a:ext cx="442555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a:extLst>
              <a:ext uri="{FF2B5EF4-FFF2-40B4-BE49-F238E27FC236}">
                <a16:creationId xmlns:a16="http://schemas.microsoft.com/office/drawing/2014/main" id="{515C56C6-F7E0-5470-14DA-09CE0A5B8EC4}"/>
              </a:ext>
            </a:extLst>
          </p:cNvPr>
          <p:cNvSpPr>
            <a:spLocks noGrp="1"/>
          </p:cNvSpPr>
          <p:nvPr>
            <p:ph idx="1"/>
          </p:nvPr>
        </p:nvSpPr>
        <p:spPr>
          <a:xfrm>
            <a:off x="4426117" y="1832256"/>
            <a:ext cx="7084256" cy="4344707"/>
          </a:xfrm>
        </p:spPr>
        <p:txBody>
          <a:bodyPr vert="horz" lIns="91440" tIns="45720" rIns="91440" bIns="45720" rtlCol="0" anchor="t">
            <a:noAutofit/>
          </a:bodyPr>
          <a:lstStyle/>
          <a:p>
            <a:pPr marL="0" indent="0">
              <a:lnSpc>
                <a:spcPct val="90000"/>
              </a:lnSpc>
              <a:buNone/>
            </a:pPr>
            <a:r>
              <a:rPr lang="en-US" sz="1400" b="1"/>
              <a:t> Beach Relaxation &amp; Spa Treatments</a:t>
            </a:r>
            <a:endParaRPr lang="en-US" sz="1400"/>
          </a:p>
          <a:p>
            <a:pPr>
              <a:lnSpc>
                <a:spcPct val="90000"/>
              </a:lnSpc>
            </a:pPr>
            <a:r>
              <a:rPr lang="en-US" sz="1400" b="1">
                <a:ea typeface="+mn-lt"/>
                <a:cs typeface="+mn-lt"/>
              </a:rPr>
              <a:t>Morning:</a:t>
            </a:r>
            <a:endParaRPr lang="en-US" sz="1400"/>
          </a:p>
          <a:p>
            <a:pPr lvl="1">
              <a:lnSpc>
                <a:spcPct val="90000"/>
              </a:lnSpc>
            </a:pPr>
            <a:r>
              <a:rPr lang="en-US" sz="1400">
                <a:ea typeface="+mn-lt"/>
                <a:cs typeface="+mn-lt"/>
              </a:rPr>
              <a:t>Start each day with a sumptuous breakfast on a beautiful terrace, overlooking the sea.</a:t>
            </a:r>
            <a:endParaRPr lang="en-US" sz="1400"/>
          </a:p>
          <a:p>
            <a:pPr lvl="1">
              <a:lnSpc>
                <a:spcPct val="90000"/>
              </a:lnSpc>
            </a:pPr>
            <a:r>
              <a:rPr lang="en-US" sz="1400">
                <a:ea typeface="+mn-lt"/>
                <a:cs typeface="+mn-lt"/>
              </a:rPr>
              <a:t>Relax on the resort’s private beach or by the pool in your personal cabana, enjoying the serenity of the Mediterranean.</a:t>
            </a:r>
            <a:endParaRPr lang="en-US" sz="1400"/>
          </a:p>
          <a:p>
            <a:pPr>
              <a:lnSpc>
                <a:spcPct val="90000"/>
              </a:lnSpc>
            </a:pPr>
            <a:r>
              <a:rPr lang="en-US" sz="1400" b="1">
                <a:ea typeface="+mn-lt"/>
                <a:cs typeface="+mn-lt"/>
              </a:rPr>
              <a:t>Afternoon:</a:t>
            </a:r>
            <a:endParaRPr lang="en-US" sz="1400"/>
          </a:p>
          <a:p>
            <a:pPr lvl="1">
              <a:lnSpc>
                <a:spcPct val="90000"/>
              </a:lnSpc>
            </a:pPr>
            <a:r>
              <a:rPr lang="en-US" sz="1400">
                <a:ea typeface="+mn-lt"/>
                <a:cs typeface="+mn-lt"/>
              </a:rPr>
              <a:t>Unwind with </a:t>
            </a:r>
            <a:r>
              <a:rPr lang="en-US" sz="1400" b="1">
                <a:ea typeface="+mn-lt"/>
                <a:cs typeface="+mn-lt"/>
              </a:rPr>
              <a:t>luxury spa treatments</a:t>
            </a:r>
            <a:r>
              <a:rPr lang="en-US" sz="1400">
                <a:ea typeface="+mn-lt"/>
                <a:cs typeface="+mn-lt"/>
              </a:rPr>
              <a:t>, including soothing massages, rejuvenating facials, and wellness therapies that will leave you feeling completely refreshed.</a:t>
            </a:r>
            <a:endParaRPr lang="en-US" sz="1400"/>
          </a:p>
          <a:p>
            <a:pPr>
              <a:lnSpc>
                <a:spcPct val="90000"/>
              </a:lnSpc>
            </a:pPr>
            <a:r>
              <a:rPr lang="en-US" sz="1400" b="1">
                <a:ea typeface="+mn-lt"/>
                <a:cs typeface="+mn-lt"/>
              </a:rPr>
              <a:t>Private Yacht Tour:</a:t>
            </a:r>
            <a:endParaRPr lang="en-US" sz="1400"/>
          </a:p>
          <a:p>
            <a:pPr lvl="1">
              <a:lnSpc>
                <a:spcPct val="90000"/>
              </a:lnSpc>
            </a:pPr>
            <a:r>
              <a:rPr lang="en-US" sz="1400">
                <a:ea typeface="+mn-lt"/>
                <a:cs typeface="+mn-lt"/>
              </a:rPr>
              <a:t>One afternoon, embark on a </a:t>
            </a:r>
            <a:r>
              <a:rPr lang="en-US" sz="1400" b="1">
                <a:ea typeface="+mn-lt"/>
                <a:cs typeface="+mn-lt"/>
              </a:rPr>
              <a:t>private yacht tour</a:t>
            </a:r>
            <a:r>
              <a:rPr lang="en-US" sz="1400">
                <a:ea typeface="+mn-lt"/>
                <a:cs typeface="+mn-lt"/>
              </a:rPr>
              <a:t>. Cruise along the stunning coastline, exploring secluded beaches, swimming in clear turquoise waters, and enjoying champagne and light bites on board.</a:t>
            </a:r>
            <a:endParaRPr lang="en-US" sz="1400"/>
          </a:p>
          <a:p>
            <a:pPr>
              <a:lnSpc>
                <a:spcPct val="90000"/>
              </a:lnSpc>
            </a:pPr>
            <a:r>
              <a:rPr lang="en-US" sz="1400" b="1">
                <a:ea typeface="+mn-lt"/>
                <a:cs typeface="+mn-lt"/>
              </a:rPr>
              <a:t>Evening:</a:t>
            </a:r>
            <a:endParaRPr lang="en-US" sz="1400"/>
          </a:p>
          <a:p>
            <a:pPr lvl="1">
              <a:lnSpc>
                <a:spcPct val="90000"/>
              </a:lnSpc>
            </a:pPr>
            <a:r>
              <a:rPr lang="en-US" sz="1400">
                <a:ea typeface="+mn-lt"/>
                <a:cs typeface="+mn-lt"/>
              </a:rPr>
              <a:t>Each night, enjoy exquisite </a:t>
            </a:r>
            <a:r>
              <a:rPr lang="en-US" sz="1400" b="1">
                <a:ea typeface="+mn-lt"/>
                <a:cs typeface="+mn-lt"/>
              </a:rPr>
              <a:t>fine dining experiences</a:t>
            </a:r>
            <a:r>
              <a:rPr lang="en-US" sz="1400">
                <a:ea typeface="+mn-lt"/>
                <a:cs typeface="+mn-lt"/>
              </a:rPr>
              <a:t>, featuring fresh Mediterranean seafood, gourmet Cypriot dishes, and expertly crafted cocktails.</a:t>
            </a:r>
            <a:endParaRPr lang="en-US" sz="1400"/>
          </a:p>
          <a:p>
            <a:pPr>
              <a:lnSpc>
                <a:spcPct val="90000"/>
              </a:lnSpc>
            </a:pPr>
            <a:endParaRPr lang="en-US" sz="1000"/>
          </a:p>
        </p:txBody>
      </p:sp>
    </p:spTree>
    <p:extLst>
      <p:ext uri="{BB962C8B-B14F-4D97-AF65-F5344CB8AC3E}">
        <p14:creationId xmlns:p14="http://schemas.microsoft.com/office/powerpoint/2010/main" val="3051711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6149-685D-E5AB-4016-D0456B10EABD}"/>
              </a:ext>
            </a:extLst>
          </p:cNvPr>
          <p:cNvSpPr>
            <a:spLocks noGrp="1"/>
          </p:cNvSpPr>
          <p:nvPr>
            <p:ph type="title"/>
          </p:nvPr>
        </p:nvSpPr>
        <p:spPr/>
        <p:txBody>
          <a:bodyPr/>
          <a:lstStyle/>
          <a:p>
            <a:r>
              <a:rPr lang="en-US"/>
              <a:t>DAY 5</a:t>
            </a:r>
          </a:p>
        </p:txBody>
      </p:sp>
      <p:sp>
        <p:nvSpPr>
          <p:cNvPr id="3" name="Content Placeholder 2">
            <a:extLst>
              <a:ext uri="{FF2B5EF4-FFF2-40B4-BE49-F238E27FC236}">
                <a16:creationId xmlns:a16="http://schemas.microsoft.com/office/drawing/2014/main" id="{6DFAAA52-4228-ACD2-544E-551EBE635206}"/>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b="1"/>
              <a:t> Exploring Paphos’ Historic Sites</a:t>
            </a:r>
            <a:endParaRPr lang="en-US"/>
          </a:p>
          <a:p>
            <a:r>
              <a:rPr lang="en-US" b="1">
                <a:ea typeface="+mn-lt"/>
                <a:cs typeface="+mn-lt"/>
              </a:rPr>
              <a:t>Morning:</a:t>
            </a:r>
            <a:endParaRPr lang="en-US"/>
          </a:p>
          <a:p>
            <a:pPr lvl="1"/>
            <a:r>
              <a:rPr lang="en-US">
                <a:ea typeface="+mn-lt"/>
                <a:cs typeface="+mn-lt"/>
              </a:rPr>
              <a:t>Visit the </a:t>
            </a:r>
            <a:r>
              <a:rPr lang="en-US" b="1">
                <a:ea typeface="+mn-lt"/>
                <a:cs typeface="+mn-lt"/>
              </a:rPr>
              <a:t>Tomb of the Kings</a:t>
            </a:r>
            <a:r>
              <a:rPr lang="en-US">
                <a:ea typeface="+mn-lt"/>
                <a:cs typeface="+mn-lt"/>
              </a:rPr>
              <a:t>, an ancient UNESCO World Heritage Site where you’ll explore historical burial chambers carved into the rock. Your personal guide will provide insightful commentary on the site’s significance.</a:t>
            </a:r>
            <a:endParaRPr lang="en-US"/>
          </a:p>
          <a:p>
            <a:r>
              <a:rPr lang="en-US" b="1">
                <a:ea typeface="+mn-lt"/>
                <a:cs typeface="+mn-lt"/>
              </a:rPr>
              <a:t>Afternoon:</a:t>
            </a:r>
            <a:endParaRPr lang="en-US"/>
          </a:p>
          <a:p>
            <a:pPr lvl="1"/>
            <a:r>
              <a:rPr lang="en-US">
                <a:ea typeface="+mn-lt"/>
                <a:cs typeface="+mn-lt"/>
              </a:rPr>
              <a:t>Discover the treasures of </a:t>
            </a:r>
            <a:r>
              <a:rPr lang="en-US" b="1">
                <a:ea typeface="+mn-lt"/>
                <a:cs typeface="+mn-lt"/>
              </a:rPr>
              <a:t>Paphos Archaeological Park</a:t>
            </a:r>
            <a:r>
              <a:rPr lang="en-US">
                <a:ea typeface="+mn-lt"/>
                <a:cs typeface="+mn-lt"/>
              </a:rPr>
              <a:t>, home to some of the best-preserved Roman ruins and stunning mosaics. A private tour will help you fully appreciate the history behind this remarkable site.</a:t>
            </a:r>
            <a:endParaRPr lang="en-US"/>
          </a:p>
          <a:p>
            <a:r>
              <a:rPr lang="en-US" b="1">
                <a:ea typeface="+mn-lt"/>
                <a:cs typeface="+mn-lt"/>
              </a:rPr>
              <a:t>Lunch:</a:t>
            </a:r>
            <a:endParaRPr lang="en-US"/>
          </a:p>
          <a:p>
            <a:pPr lvl="1"/>
            <a:r>
              <a:rPr lang="en-US">
                <a:ea typeface="+mn-lt"/>
                <a:cs typeface="+mn-lt"/>
              </a:rPr>
              <a:t>Stop for lunch at a </a:t>
            </a:r>
            <a:r>
              <a:rPr lang="en-US" b="1">
                <a:ea typeface="+mn-lt"/>
                <a:cs typeface="+mn-lt"/>
              </a:rPr>
              <a:t>local Cypriot taverna</a:t>
            </a:r>
            <a:r>
              <a:rPr lang="en-US">
                <a:ea typeface="+mn-lt"/>
                <a:cs typeface="+mn-lt"/>
              </a:rPr>
              <a:t>, where you can sample </a:t>
            </a:r>
            <a:r>
              <a:rPr lang="en-US" b="1">
                <a:ea typeface="+mn-lt"/>
                <a:cs typeface="+mn-lt"/>
              </a:rPr>
              <a:t>Meze</a:t>
            </a:r>
            <a:r>
              <a:rPr lang="en-US">
                <a:ea typeface="+mn-lt"/>
                <a:cs typeface="+mn-lt"/>
              </a:rPr>
              <a:t>—a selection of small dishes that showcase the island’s culinary heritage.</a:t>
            </a:r>
            <a:endParaRPr lang="en-US"/>
          </a:p>
          <a:p>
            <a:r>
              <a:rPr lang="en-US" b="1">
                <a:ea typeface="+mn-lt"/>
                <a:cs typeface="+mn-lt"/>
              </a:rPr>
              <a:t>Evening:</a:t>
            </a:r>
            <a:endParaRPr lang="en-US"/>
          </a:p>
          <a:p>
            <a:pPr lvl="1"/>
            <a:r>
              <a:rPr lang="en-US">
                <a:ea typeface="+mn-lt"/>
                <a:cs typeface="+mn-lt"/>
              </a:rPr>
              <a:t>Return to your resort for a peaceful evening, perhaps enjoying a </a:t>
            </a:r>
            <a:r>
              <a:rPr lang="en-US" b="1">
                <a:ea typeface="+mn-lt"/>
                <a:cs typeface="+mn-lt"/>
              </a:rPr>
              <a:t>sunset cocktail</a:t>
            </a:r>
            <a:r>
              <a:rPr lang="en-US">
                <a:ea typeface="+mn-lt"/>
                <a:cs typeface="+mn-lt"/>
              </a:rPr>
              <a:t> on the beach before a delightful dinner by the sea.</a:t>
            </a:r>
            <a:endParaRPr lang="en-US"/>
          </a:p>
          <a:p>
            <a:endParaRPr lang="en-US"/>
          </a:p>
        </p:txBody>
      </p:sp>
    </p:spTree>
    <p:extLst>
      <p:ext uri="{BB962C8B-B14F-4D97-AF65-F5344CB8AC3E}">
        <p14:creationId xmlns:p14="http://schemas.microsoft.com/office/powerpoint/2010/main" val="378443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C7118-828F-6A18-89FC-6B1B53DAAF42}"/>
              </a:ext>
            </a:extLst>
          </p:cNvPr>
          <p:cNvSpPr>
            <a:spLocks noGrp="1"/>
          </p:cNvSpPr>
          <p:nvPr>
            <p:ph type="title"/>
          </p:nvPr>
        </p:nvSpPr>
        <p:spPr>
          <a:xfrm>
            <a:off x="838201" y="365125"/>
            <a:ext cx="3816095" cy="1807305"/>
          </a:xfrm>
        </p:spPr>
        <p:txBody>
          <a:bodyPr>
            <a:normAutofit/>
          </a:bodyPr>
          <a:lstStyle/>
          <a:p>
            <a:r>
              <a:rPr lang="en-US"/>
              <a:t>DAY 6</a:t>
            </a:r>
          </a:p>
        </p:txBody>
      </p:sp>
      <p:sp>
        <p:nvSpPr>
          <p:cNvPr id="3" name="Content Placeholder 2">
            <a:extLst>
              <a:ext uri="{FF2B5EF4-FFF2-40B4-BE49-F238E27FC236}">
                <a16:creationId xmlns:a16="http://schemas.microsoft.com/office/drawing/2014/main" id="{F0D31E00-5559-AA0C-EC1C-F6BA80D2E18D}"/>
              </a:ext>
            </a:extLst>
          </p:cNvPr>
          <p:cNvSpPr>
            <a:spLocks noGrp="1"/>
          </p:cNvSpPr>
          <p:nvPr>
            <p:ph idx="1"/>
          </p:nvPr>
        </p:nvSpPr>
        <p:spPr>
          <a:xfrm>
            <a:off x="468087" y="1952297"/>
            <a:ext cx="4864703" cy="4224666"/>
          </a:xfrm>
        </p:spPr>
        <p:txBody>
          <a:bodyPr vert="horz" lIns="91440" tIns="45720" rIns="91440" bIns="45720" rtlCol="0" anchor="t">
            <a:noAutofit/>
          </a:bodyPr>
          <a:lstStyle/>
          <a:p>
            <a:pPr marL="0" indent="0">
              <a:lnSpc>
                <a:spcPct val="90000"/>
              </a:lnSpc>
              <a:buNone/>
            </a:pPr>
            <a:r>
              <a:rPr lang="en-US" sz="1400" b="1"/>
              <a:t>Nature &amp; Adventure</a:t>
            </a:r>
            <a:endParaRPr lang="en-US" sz="1400"/>
          </a:p>
          <a:p>
            <a:pPr>
              <a:lnSpc>
                <a:spcPct val="90000"/>
              </a:lnSpc>
            </a:pPr>
            <a:r>
              <a:rPr lang="en-US" sz="1400" b="1">
                <a:ea typeface="+mn-lt"/>
                <a:cs typeface="+mn-lt"/>
              </a:rPr>
              <a:t>Morning:</a:t>
            </a:r>
            <a:endParaRPr lang="en-US" sz="1400"/>
          </a:p>
          <a:p>
            <a:pPr lvl="1">
              <a:lnSpc>
                <a:spcPct val="90000"/>
              </a:lnSpc>
            </a:pPr>
            <a:r>
              <a:rPr lang="en-US" sz="1400">
                <a:ea typeface="+mn-lt"/>
                <a:cs typeface="+mn-lt"/>
              </a:rPr>
              <a:t>Experience the natural beauty of Cyprus with a </a:t>
            </a:r>
            <a:r>
              <a:rPr lang="en-US" sz="1400" b="1">
                <a:ea typeface="+mn-lt"/>
                <a:cs typeface="+mn-lt"/>
              </a:rPr>
              <a:t>private jeep safari</a:t>
            </a:r>
            <a:r>
              <a:rPr lang="en-US" sz="1400">
                <a:ea typeface="+mn-lt"/>
                <a:cs typeface="+mn-lt"/>
              </a:rPr>
              <a:t> to </a:t>
            </a:r>
            <a:r>
              <a:rPr lang="en-US" sz="1400" b="1">
                <a:ea typeface="+mn-lt"/>
                <a:cs typeface="+mn-lt"/>
              </a:rPr>
              <a:t>Akamas National Park</a:t>
            </a:r>
            <a:r>
              <a:rPr lang="en-US" sz="1400">
                <a:ea typeface="+mn-lt"/>
                <a:cs typeface="+mn-lt"/>
              </a:rPr>
              <a:t>. Here, you’ll embark on an adventure through rugged landscapes, spotting unique wildlife and stopping for scenic views.</a:t>
            </a:r>
            <a:endParaRPr lang="en-US" sz="1400"/>
          </a:p>
          <a:p>
            <a:pPr>
              <a:lnSpc>
                <a:spcPct val="90000"/>
              </a:lnSpc>
            </a:pPr>
            <a:r>
              <a:rPr lang="en-US" sz="1400" b="1">
                <a:ea typeface="+mn-lt"/>
                <a:cs typeface="+mn-lt"/>
              </a:rPr>
              <a:t>Afternoon:</a:t>
            </a:r>
            <a:endParaRPr lang="en-US" sz="1400"/>
          </a:p>
          <a:p>
            <a:pPr lvl="1">
              <a:lnSpc>
                <a:spcPct val="90000"/>
              </a:lnSpc>
            </a:pPr>
            <a:r>
              <a:rPr lang="en-US" sz="1400">
                <a:ea typeface="+mn-lt"/>
                <a:cs typeface="+mn-lt"/>
              </a:rPr>
              <a:t>Visit the iconic </a:t>
            </a:r>
            <a:r>
              <a:rPr lang="en-US" sz="1400" b="1">
                <a:ea typeface="+mn-lt"/>
                <a:cs typeface="+mn-lt"/>
              </a:rPr>
              <a:t>Blue Lagoon</a:t>
            </a:r>
            <a:r>
              <a:rPr lang="en-US" sz="1400">
                <a:ea typeface="+mn-lt"/>
                <a:cs typeface="+mn-lt"/>
              </a:rPr>
              <a:t>, a natural wonder known for its crystal-clear waters, where you can take a refreshing swim or simply relax by the shoreline.</a:t>
            </a:r>
            <a:endParaRPr lang="en-US" sz="1400"/>
          </a:p>
          <a:p>
            <a:pPr>
              <a:lnSpc>
                <a:spcPct val="90000"/>
              </a:lnSpc>
            </a:pPr>
            <a:r>
              <a:rPr lang="en-US" sz="1400" b="1">
                <a:ea typeface="+mn-lt"/>
                <a:cs typeface="+mn-lt"/>
              </a:rPr>
              <a:t>Evening:</a:t>
            </a:r>
            <a:endParaRPr lang="en-US" sz="1400"/>
          </a:p>
          <a:p>
            <a:pPr lvl="1">
              <a:lnSpc>
                <a:spcPct val="90000"/>
              </a:lnSpc>
            </a:pPr>
            <a:r>
              <a:rPr lang="en-US" sz="1400">
                <a:ea typeface="+mn-lt"/>
                <a:cs typeface="+mn-lt"/>
              </a:rPr>
              <a:t>Enjoy a </a:t>
            </a:r>
            <a:r>
              <a:rPr lang="en-US" sz="1400" b="1">
                <a:ea typeface="+mn-lt"/>
                <a:cs typeface="+mn-lt"/>
              </a:rPr>
              <a:t>private chef’s dinner</a:t>
            </a:r>
            <a:r>
              <a:rPr lang="en-US" sz="1400">
                <a:ea typeface="+mn-lt"/>
                <a:cs typeface="+mn-lt"/>
              </a:rPr>
              <a:t> back at your resort, where a local chef will prepare a bespoke multi-course meal, showcasing the best of Cyprus’s culinary offerings.</a:t>
            </a:r>
            <a:endParaRPr lang="en-US" sz="1400"/>
          </a:p>
          <a:p>
            <a:pPr>
              <a:lnSpc>
                <a:spcPct val="90000"/>
              </a:lnSpc>
            </a:pPr>
            <a:endParaRPr lang="en-US" sz="1400"/>
          </a:p>
        </p:txBody>
      </p:sp>
      <p:pic>
        <p:nvPicPr>
          <p:cNvPr id="5" name="Picture 4" descr="Rocks at sea">
            <a:extLst>
              <a:ext uri="{FF2B5EF4-FFF2-40B4-BE49-F238E27FC236}">
                <a16:creationId xmlns:a16="http://schemas.microsoft.com/office/drawing/2014/main" id="{672777F4-D3BE-26F1-138F-A712DA59D34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52013" y="10"/>
            <a:ext cx="653621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26019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2D93AE-E3E1-7483-42E5-4AE30BDAE257}"/>
              </a:ext>
            </a:extLst>
          </p:cNvPr>
          <p:cNvSpPr>
            <a:spLocks noGrp="1"/>
          </p:cNvSpPr>
          <p:nvPr>
            <p:ph type="title"/>
          </p:nvPr>
        </p:nvSpPr>
        <p:spPr>
          <a:xfrm>
            <a:off x="838201" y="643467"/>
            <a:ext cx="3888526" cy="1800526"/>
          </a:xfrm>
        </p:spPr>
        <p:txBody>
          <a:bodyPr>
            <a:normAutofit/>
          </a:bodyPr>
          <a:lstStyle/>
          <a:p>
            <a:r>
              <a:rPr lang="en-US"/>
              <a:t>DAY 7</a:t>
            </a:r>
          </a:p>
        </p:txBody>
      </p:sp>
      <p:sp>
        <p:nvSpPr>
          <p:cNvPr id="17" name="Content Placeholder 2">
            <a:extLst>
              <a:ext uri="{FF2B5EF4-FFF2-40B4-BE49-F238E27FC236}">
                <a16:creationId xmlns:a16="http://schemas.microsoft.com/office/drawing/2014/main" id="{9A385D3A-6F1C-1127-FDD3-71245C2A0974}"/>
              </a:ext>
            </a:extLst>
          </p:cNvPr>
          <p:cNvSpPr>
            <a:spLocks noGrp="1"/>
          </p:cNvSpPr>
          <p:nvPr>
            <p:ph idx="1"/>
          </p:nvPr>
        </p:nvSpPr>
        <p:spPr>
          <a:xfrm>
            <a:off x="250373" y="1948467"/>
            <a:ext cx="4476356" cy="4228495"/>
          </a:xfrm>
        </p:spPr>
        <p:txBody>
          <a:bodyPr vert="horz" lIns="91440" tIns="45720" rIns="91440" bIns="45720" rtlCol="0" anchor="t">
            <a:normAutofit/>
          </a:bodyPr>
          <a:lstStyle/>
          <a:p>
            <a:pPr marL="0" indent="0">
              <a:lnSpc>
                <a:spcPct val="90000"/>
              </a:lnSpc>
              <a:buNone/>
            </a:pPr>
            <a:r>
              <a:rPr lang="en-US" sz="1400" b="1"/>
              <a:t>Gastronomy &amp; Wine Tasting</a:t>
            </a:r>
            <a:endParaRPr lang="en-US" sz="1400"/>
          </a:p>
          <a:p>
            <a:pPr>
              <a:lnSpc>
                <a:spcPct val="90000"/>
              </a:lnSpc>
            </a:pPr>
            <a:r>
              <a:rPr lang="en-US" sz="1400" b="1">
                <a:ea typeface="+mn-lt"/>
                <a:cs typeface="+mn-lt"/>
              </a:rPr>
              <a:t>Morning:</a:t>
            </a:r>
            <a:endParaRPr lang="en-US" sz="1400"/>
          </a:p>
          <a:p>
            <a:pPr lvl="1">
              <a:lnSpc>
                <a:spcPct val="90000"/>
              </a:lnSpc>
            </a:pPr>
            <a:r>
              <a:rPr lang="en-US" sz="1400">
                <a:ea typeface="+mn-lt"/>
                <a:cs typeface="+mn-lt"/>
              </a:rPr>
              <a:t>Embark on a </a:t>
            </a:r>
            <a:r>
              <a:rPr lang="en-US" sz="1400" b="1">
                <a:ea typeface="+mn-lt"/>
                <a:cs typeface="+mn-lt"/>
              </a:rPr>
              <a:t>private wine-tasting tour</a:t>
            </a:r>
            <a:r>
              <a:rPr lang="en-US" sz="1400">
                <a:ea typeface="+mn-lt"/>
                <a:cs typeface="+mn-lt"/>
              </a:rPr>
              <a:t> of the finest local wineries. You’ll be guided through the vineyards, tasting a selection of Cypriot wines, from robust reds to crisp whites.</a:t>
            </a:r>
            <a:endParaRPr lang="en-US" sz="1400"/>
          </a:p>
          <a:p>
            <a:pPr>
              <a:lnSpc>
                <a:spcPct val="90000"/>
              </a:lnSpc>
            </a:pPr>
            <a:r>
              <a:rPr lang="en-US" sz="1400" b="1">
                <a:ea typeface="+mn-lt"/>
                <a:cs typeface="+mn-lt"/>
              </a:rPr>
              <a:t>Afternoon:</a:t>
            </a:r>
            <a:endParaRPr lang="en-US" sz="1400"/>
          </a:p>
          <a:p>
            <a:pPr lvl="1">
              <a:lnSpc>
                <a:spcPct val="90000"/>
              </a:lnSpc>
            </a:pPr>
            <a:r>
              <a:rPr lang="en-US" sz="1400">
                <a:ea typeface="+mn-lt"/>
                <a:cs typeface="+mn-lt"/>
              </a:rPr>
              <a:t>Explore a charming </a:t>
            </a:r>
            <a:r>
              <a:rPr lang="en-US" sz="1400" b="1">
                <a:ea typeface="+mn-lt"/>
                <a:cs typeface="+mn-lt"/>
              </a:rPr>
              <a:t>traditional Cypriot village</a:t>
            </a:r>
            <a:r>
              <a:rPr lang="en-US" sz="1400">
                <a:ea typeface="+mn-lt"/>
                <a:cs typeface="+mn-lt"/>
              </a:rPr>
              <a:t>, where you’ll have the opportunity to shop for locally made crafts and artisan goods.</a:t>
            </a:r>
            <a:endParaRPr lang="en-US" sz="1400"/>
          </a:p>
          <a:p>
            <a:pPr>
              <a:lnSpc>
                <a:spcPct val="90000"/>
              </a:lnSpc>
            </a:pPr>
            <a:r>
              <a:rPr lang="en-US" sz="1400" b="1">
                <a:ea typeface="+mn-lt"/>
                <a:cs typeface="+mn-lt"/>
              </a:rPr>
              <a:t>Evening:</a:t>
            </a:r>
            <a:endParaRPr lang="en-US" sz="1400"/>
          </a:p>
          <a:p>
            <a:pPr lvl="1">
              <a:lnSpc>
                <a:spcPct val="90000"/>
              </a:lnSpc>
            </a:pPr>
            <a:r>
              <a:rPr lang="en-US" sz="1400">
                <a:ea typeface="+mn-lt"/>
                <a:cs typeface="+mn-lt"/>
              </a:rPr>
              <a:t>Enjoy an unforgettable </a:t>
            </a:r>
            <a:r>
              <a:rPr lang="en-US" sz="1400" b="1">
                <a:ea typeface="+mn-lt"/>
                <a:cs typeface="+mn-lt"/>
              </a:rPr>
              <a:t>gourmet dinner</a:t>
            </a:r>
            <a:r>
              <a:rPr lang="en-US" sz="1400">
                <a:ea typeface="+mn-lt"/>
                <a:cs typeface="+mn-lt"/>
              </a:rPr>
              <a:t> at the resort’s Michelin-star restaurant or beachside dining venue, where you’ll savor Mediterranean dishes paired with fine wines.</a:t>
            </a:r>
            <a:endParaRPr lang="en-US" sz="1400"/>
          </a:p>
          <a:p>
            <a:pPr>
              <a:lnSpc>
                <a:spcPct val="90000"/>
              </a:lnSpc>
            </a:pPr>
            <a:endParaRPr lang="en-US" sz="1400"/>
          </a:p>
        </p:txBody>
      </p:sp>
      <p:pic>
        <p:nvPicPr>
          <p:cNvPr id="18" name="Picture 17" descr="Laid wine bottles, glass and grapes">
            <a:extLst>
              <a:ext uri="{FF2B5EF4-FFF2-40B4-BE49-F238E27FC236}">
                <a16:creationId xmlns:a16="http://schemas.microsoft.com/office/drawing/2014/main" id="{CAA9F493-3E46-5F57-860C-DAEB63897457}"/>
              </a:ext>
            </a:extLst>
          </p:cNvPr>
          <p:cNvPicPr>
            <a:picLocks noChangeAspect="1"/>
          </p:cNvPicPr>
          <p:nvPr/>
        </p:nvPicPr>
        <p:blipFill>
          <a:blip r:embed="rId2" cstate="email">
            <a:extLst>
              <a:ext uri="{28A0092B-C50C-407E-A947-70E740481C1C}">
                <a14:useLocalDpi xmlns:a14="http://schemas.microsoft.com/office/drawing/2010/main"/>
              </a:ext>
            </a:extLst>
          </a:blip>
          <a:srcRect b="-3"/>
          <a:stretch/>
        </p:blipFill>
        <p:spPr>
          <a:xfrm>
            <a:off x="6800986" y="1261329"/>
            <a:ext cx="4747547" cy="4363685"/>
          </a:xfrm>
          <a:prstGeom prst="rect">
            <a:avLst/>
          </a:prstGeom>
        </p:spPr>
      </p:pic>
    </p:spTree>
    <p:extLst>
      <p:ext uri="{BB962C8B-B14F-4D97-AF65-F5344CB8AC3E}">
        <p14:creationId xmlns:p14="http://schemas.microsoft.com/office/powerpoint/2010/main" val="72698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ck-chairs in a row">
            <a:extLst>
              <a:ext uri="{FF2B5EF4-FFF2-40B4-BE49-F238E27FC236}">
                <a16:creationId xmlns:a16="http://schemas.microsoft.com/office/drawing/2014/main" id="{C3C76BA0-0786-D708-E372-5748FA01E08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6"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a:p>
        </p:txBody>
      </p:sp>
      <p:sp>
        <p:nvSpPr>
          <p:cNvPr id="2" name="Title 1">
            <a:extLst>
              <a:ext uri="{FF2B5EF4-FFF2-40B4-BE49-F238E27FC236}">
                <a16:creationId xmlns:a16="http://schemas.microsoft.com/office/drawing/2014/main" id="{138C7C4F-7CD5-72DC-3AEB-0CF99432FE08}"/>
              </a:ext>
            </a:extLst>
          </p:cNvPr>
          <p:cNvSpPr>
            <a:spLocks noGrp="1"/>
          </p:cNvSpPr>
          <p:nvPr>
            <p:ph type="title"/>
          </p:nvPr>
        </p:nvSpPr>
        <p:spPr>
          <a:xfrm>
            <a:off x="2786842" y="1052024"/>
            <a:ext cx="6278640" cy="1742042"/>
          </a:xfrm>
        </p:spPr>
        <p:txBody>
          <a:bodyPr anchor="b">
            <a:normAutofit/>
          </a:bodyPr>
          <a:lstStyle/>
          <a:p>
            <a:r>
              <a:rPr lang="en-US"/>
              <a:t>DAY 8</a:t>
            </a:r>
          </a:p>
        </p:txBody>
      </p:sp>
      <p:sp>
        <p:nvSpPr>
          <p:cNvPr id="3" name="Content Placeholder 2">
            <a:extLst>
              <a:ext uri="{FF2B5EF4-FFF2-40B4-BE49-F238E27FC236}">
                <a16:creationId xmlns:a16="http://schemas.microsoft.com/office/drawing/2014/main" id="{6E7E754F-B7F4-C0CD-7D78-3FC538153169}"/>
              </a:ext>
            </a:extLst>
          </p:cNvPr>
          <p:cNvSpPr>
            <a:spLocks noGrp="1"/>
          </p:cNvSpPr>
          <p:nvPr>
            <p:ph idx="1"/>
          </p:nvPr>
        </p:nvSpPr>
        <p:spPr>
          <a:xfrm>
            <a:off x="2661580" y="2894371"/>
            <a:ext cx="6403901" cy="2289879"/>
          </a:xfrm>
        </p:spPr>
        <p:txBody>
          <a:bodyPr vert="horz" lIns="91440" tIns="45720" rIns="91440" bIns="45720" rtlCol="0" anchor="t">
            <a:noAutofit/>
          </a:bodyPr>
          <a:lstStyle/>
          <a:p>
            <a:pPr marL="0" indent="0">
              <a:lnSpc>
                <a:spcPct val="90000"/>
              </a:lnSpc>
              <a:buNone/>
            </a:pPr>
            <a:r>
              <a:rPr lang="en-US" sz="1400" b="1"/>
              <a:t>Relax &amp; Depart</a:t>
            </a:r>
            <a:endParaRPr lang="en-US" sz="1400"/>
          </a:p>
          <a:p>
            <a:pPr>
              <a:lnSpc>
                <a:spcPct val="90000"/>
              </a:lnSpc>
            </a:pPr>
            <a:r>
              <a:rPr lang="en-US" sz="1400" b="1">
                <a:ea typeface="+mn-lt"/>
                <a:cs typeface="+mn-lt"/>
              </a:rPr>
              <a:t>Morning:</a:t>
            </a:r>
            <a:endParaRPr lang="en-US" sz="1400"/>
          </a:p>
          <a:p>
            <a:pPr lvl="1">
              <a:lnSpc>
                <a:spcPct val="90000"/>
              </a:lnSpc>
            </a:pPr>
            <a:r>
              <a:rPr lang="en-US" sz="1400">
                <a:ea typeface="+mn-lt"/>
                <a:cs typeface="+mn-lt"/>
              </a:rPr>
              <a:t>After a final relaxing breakfast, enjoy some last moments at the resort. Whether it’s a leisurely swim or a final visit to the spa, take the time to unwind.</a:t>
            </a:r>
            <a:endParaRPr lang="en-US" sz="1400"/>
          </a:p>
          <a:p>
            <a:pPr>
              <a:lnSpc>
                <a:spcPct val="90000"/>
              </a:lnSpc>
            </a:pPr>
            <a:r>
              <a:rPr lang="en-US" sz="1400" b="1">
                <a:ea typeface="+mn-lt"/>
                <a:cs typeface="+mn-lt"/>
              </a:rPr>
              <a:t>Transfer to Airport:</a:t>
            </a:r>
            <a:endParaRPr lang="en-US" sz="1400"/>
          </a:p>
          <a:p>
            <a:pPr lvl="1">
              <a:lnSpc>
                <a:spcPct val="90000"/>
              </a:lnSpc>
            </a:pPr>
            <a:r>
              <a:rPr lang="en-US" sz="1400">
                <a:ea typeface="+mn-lt"/>
                <a:cs typeface="+mn-lt"/>
              </a:rPr>
              <a:t>Your private transfer will take you back to </a:t>
            </a:r>
            <a:r>
              <a:rPr lang="en-US" sz="1400" b="1">
                <a:ea typeface="+mn-lt"/>
                <a:cs typeface="+mn-lt"/>
              </a:rPr>
              <a:t>Paphos International Airport</a:t>
            </a:r>
            <a:r>
              <a:rPr lang="en-US" sz="1400">
                <a:ea typeface="+mn-lt"/>
                <a:cs typeface="+mn-lt"/>
              </a:rPr>
              <a:t>, ensuring a smooth and comfortable departure as you head back home.</a:t>
            </a:r>
            <a:endParaRPr lang="en-US" sz="1400"/>
          </a:p>
          <a:p>
            <a:pPr>
              <a:lnSpc>
                <a:spcPct val="90000"/>
              </a:lnSpc>
            </a:pPr>
            <a:endParaRPr lang="en-US" sz="1400"/>
          </a:p>
        </p:txBody>
      </p:sp>
    </p:spTree>
    <p:extLst>
      <p:ext uri="{BB962C8B-B14F-4D97-AF65-F5344CB8AC3E}">
        <p14:creationId xmlns:p14="http://schemas.microsoft.com/office/powerpoint/2010/main" val="326245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EAEDE6-23E6-CF8D-3E78-7413CAEB1415}"/>
              </a:ext>
            </a:extLst>
          </p:cNvPr>
          <p:cNvSpPr>
            <a:spLocks noGrp="1"/>
          </p:cNvSpPr>
          <p:nvPr>
            <p:ph type="title"/>
          </p:nvPr>
        </p:nvSpPr>
        <p:spPr>
          <a:xfrm>
            <a:off x="838200" y="365125"/>
            <a:ext cx="10515600" cy="1543277"/>
          </a:xfrm>
        </p:spPr>
        <p:txBody>
          <a:bodyPr>
            <a:normAutofit/>
          </a:bodyPr>
          <a:lstStyle/>
          <a:p>
            <a:pPr>
              <a:spcBef>
                <a:spcPts val="1000"/>
              </a:spcBef>
            </a:pPr>
            <a:r>
              <a:rPr lang="en-US" b="1" i="0">
                <a:latin typeface="Elephant"/>
              </a:rPr>
              <a:t>WHAT’S INCLUDED IN THE PACKAGE:</a:t>
            </a:r>
            <a:endParaRPr lang="en-US">
              <a:latin typeface="Elephant"/>
            </a:endParaRPr>
          </a:p>
          <a:p>
            <a:endParaRPr lang="en-US"/>
          </a:p>
        </p:txBody>
      </p:sp>
      <p:graphicFrame>
        <p:nvGraphicFramePr>
          <p:cNvPr id="5" name="Content Placeholder 2">
            <a:extLst>
              <a:ext uri="{FF2B5EF4-FFF2-40B4-BE49-F238E27FC236}">
                <a16:creationId xmlns:a16="http://schemas.microsoft.com/office/drawing/2014/main" id="{A7A51BE8-A8AF-0A27-74F7-D9467D4EF731}"/>
              </a:ext>
            </a:extLst>
          </p:cNvPr>
          <p:cNvGraphicFramePr>
            <a:graphicFrameLocks noGrp="1"/>
          </p:cNvGraphicFramePr>
          <p:nvPr>
            <p:ph idx="1"/>
            <p:extLst>
              <p:ext uri="{D42A27DB-BD31-4B8C-83A1-F6EECF244321}">
                <p14:modId xmlns:p14="http://schemas.microsoft.com/office/powerpoint/2010/main" val="201408727"/>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47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91CB4766-41EB-9425-4BD7-38CD83A4C14F}"/>
              </a:ext>
            </a:extLst>
          </p:cNvPr>
          <p:cNvSpPr>
            <a:spLocks noGrp="1"/>
          </p:cNvSpPr>
          <p:nvPr>
            <p:ph type="title"/>
          </p:nvPr>
        </p:nvSpPr>
        <p:spPr>
          <a:xfrm>
            <a:off x="838201" y="264272"/>
            <a:ext cx="3816095" cy="1807305"/>
          </a:xfrm>
        </p:spPr>
        <p:txBody>
          <a:bodyPr>
            <a:normAutofit/>
          </a:bodyPr>
          <a:lstStyle/>
          <a:p>
            <a:r>
              <a:rPr lang="ro-RO" err="1"/>
              <a:t>Introduction</a:t>
            </a:r>
          </a:p>
        </p:txBody>
      </p:sp>
      <p:sp>
        <p:nvSpPr>
          <p:cNvPr id="8" name="Content Placeholder 7">
            <a:extLst>
              <a:ext uri="{FF2B5EF4-FFF2-40B4-BE49-F238E27FC236}">
                <a16:creationId xmlns:a16="http://schemas.microsoft.com/office/drawing/2014/main" id="{FD681DA8-6B55-52BA-48D6-5333C3C8AB6B}"/>
              </a:ext>
            </a:extLst>
          </p:cNvPr>
          <p:cNvSpPr>
            <a:spLocks noGrp="1"/>
          </p:cNvSpPr>
          <p:nvPr>
            <p:ph idx="1"/>
          </p:nvPr>
        </p:nvSpPr>
        <p:spPr>
          <a:xfrm>
            <a:off x="149271" y="1279024"/>
            <a:ext cx="4567655" cy="4897939"/>
          </a:xfrm>
        </p:spPr>
        <p:txBody>
          <a:bodyPr vert="horz" lIns="91440" tIns="45720" rIns="91440" bIns="45720" rtlCol="0" anchor="t">
            <a:normAutofit/>
          </a:bodyPr>
          <a:lstStyle/>
          <a:p>
            <a:endParaRPr lang="en-US" sz="1100">
              <a:ea typeface="+mn-lt"/>
              <a:cs typeface="+mn-lt"/>
            </a:endParaRPr>
          </a:p>
          <a:p>
            <a:endParaRPr lang="en-US" sz="1100">
              <a:ea typeface="+mn-lt"/>
              <a:cs typeface="+mn-lt"/>
            </a:endParaRPr>
          </a:p>
          <a:p>
            <a:endParaRPr lang="en-US" sz="2000"/>
          </a:p>
        </p:txBody>
      </p:sp>
      <p:pic>
        <p:nvPicPr>
          <p:cNvPr id="4" name="Substituent conținut 3" descr="O imagine care conține apă, în aer liber, Forme de relief costiere și oceanice, stâncă&#10;&#10;Conținutul generat de inteligența artificială poate fi incorect.">
            <a:extLst>
              <a:ext uri="{FF2B5EF4-FFF2-40B4-BE49-F238E27FC236}">
                <a16:creationId xmlns:a16="http://schemas.microsoft.com/office/drawing/2014/main" id="{C8297119-F1C0-EBCB-B7F8-FB813CCF7106}"/>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6094152" y="10"/>
            <a:ext cx="6835642"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
        <p:nvSpPr>
          <p:cNvPr id="3" name="TextBox 2">
            <a:extLst>
              <a:ext uri="{FF2B5EF4-FFF2-40B4-BE49-F238E27FC236}">
                <a16:creationId xmlns:a16="http://schemas.microsoft.com/office/drawing/2014/main" id="{8891E342-0453-CDC8-ADDA-5C79786BEAC5}"/>
              </a:ext>
            </a:extLst>
          </p:cNvPr>
          <p:cNvSpPr txBox="1"/>
          <p:nvPr/>
        </p:nvSpPr>
        <p:spPr>
          <a:xfrm>
            <a:off x="350729" y="1718154"/>
            <a:ext cx="574944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Good [morning/afternoon], and thank you for considering us to plan your dream luxury beach getaway in Paphos, Cyprus. Over the next few minutes, I will take you through an exclusive, tailored 8-day itinerary that combines relaxation, culture, adventure, and luxury – all within your €6,000 budget. This escape is designed for a couple seeking the perfect mix of relaxation, fine dining, indulgent treatments, yacht tours, and exploration of Cyprus’s rich cultural heritage.</a:t>
            </a:r>
          </a:p>
        </p:txBody>
      </p:sp>
    </p:spTree>
    <p:extLst>
      <p:ext uri="{BB962C8B-B14F-4D97-AF65-F5344CB8AC3E}">
        <p14:creationId xmlns:p14="http://schemas.microsoft.com/office/powerpoint/2010/main" val="23517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4882C396-2CF5-BA2A-9B05-D80F4605871B}"/>
              </a:ext>
            </a:extLst>
          </p:cNvPr>
          <p:cNvSpPr>
            <a:spLocks noGrp="1"/>
          </p:cNvSpPr>
          <p:nvPr>
            <p:ph type="title"/>
          </p:nvPr>
        </p:nvSpPr>
        <p:spPr>
          <a:xfrm>
            <a:off x="905484" y="1065749"/>
            <a:ext cx="3748810" cy="4726502"/>
          </a:xfrm>
        </p:spPr>
        <p:txBody>
          <a:bodyPr>
            <a:normAutofit/>
          </a:bodyPr>
          <a:lstStyle/>
          <a:p>
            <a:r>
              <a:rPr lang="en-US" sz="3100" b="1" i="0">
                <a:latin typeface="Elephant"/>
              </a:rPr>
              <a:t>BUDGET BREAKDOWN:</a:t>
            </a:r>
            <a:endParaRPr lang="en-US" sz="3100">
              <a:latin typeface="Elephant"/>
            </a:endParaRPr>
          </a:p>
        </p:txBody>
      </p:sp>
      <p:sp>
        <p:nvSpPr>
          <p:cNvPr id="3" name="Content Placeholder 2">
            <a:extLst>
              <a:ext uri="{FF2B5EF4-FFF2-40B4-BE49-F238E27FC236}">
                <a16:creationId xmlns:a16="http://schemas.microsoft.com/office/drawing/2014/main" id="{A25CEBA7-8C3F-5765-0F01-2A098D650DD6}"/>
              </a:ext>
            </a:extLst>
          </p:cNvPr>
          <p:cNvSpPr>
            <a:spLocks noGrp="1"/>
          </p:cNvSpPr>
          <p:nvPr>
            <p:ph idx="1"/>
          </p:nvPr>
        </p:nvSpPr>
        <p:spPr>
          <a:xfrm>
            <a:off x="6804401" y="713313"/>
            <a:ext cx="4549400" cy="5431376"/>
          </a:xfrm>
        </p:spPr>
        <p:txBody>
          <a:bodyPr vert="horz" lIns="91440" tIns="45720" rIns="91440" bIns="45720" rtlCol="0" anchor="ctr">
            <a:normAutofit/>
          </a:bodyPr>
          <a:lstStyle/>
          <a:p>
            <a:pPr>
              <a:lnSpc>
                <a:spcPct val="90000"/>
              </a:lnSpc>
            </a:pPr>
            <a:endParaRPr lang="en-US" sz="1700" b="1"/>
          </a:p>
          <a:p>
            <a:pPr>
              <a:lnSpc>
                <a:spcPct val="90000"/>
              </a:lnSpc>
            </a:pPr>
            <a:r>
              <a:rPr lang="en-US" sz="1700" b="1" dirty="0">
                <a:ea typeface="+mn-lt"/>
                <a:cs typeface="+mn-lt"/>
              </a:rPr>
              <a:t>Flights</a:t>
            </a:r>
            <a:r>
              <a:rPr lang="en-US" sz="1700" dirty="0">
                <a:ea typeface="+mn-lt"/>
                <a:cs typeface="+mn-lt"/>
              </a:rPr>
              <a:t>: €500 per person </a:t>
            </a:r>
            <a:endParaRPr lang="en-US" sz="1700" dirty="0"/>
          </a:p>
          <a:p>
            <a:pPr>
              <a:lnSpc>
                <a:spcPct val="90000"/>
              </a:lnSpc>
            </a:pPr>
            <a:r>
              <a:rPr lang="en-US" sz="1700" b="1" dirty="0">
                <a:ea typeface="+mn-lt"/>
                <a:cs typeface="+mn-lt"/>
              </a:rPr>
              <a:t>Accommodation</a:t>
            </a:r>
            <a:r>
              <a:rPr lang="en-US" sz="1700" dirty="0">
                <a:ea typeface="+mn-lt"/>
                <a:cs typeface="+mn-lt"/>
              </a:rPr>
              <a:t>: €1,500 for 7 nights at a luxury 5-star resort</a:t>
            </a:r>
            <a:endParaRPr lang="en-US" sz="1700" dirty="0"/>
          </a:p>
          <a:p>
            <a:pPr>
              <a:lnSpc>
                <a:spcPct val="90000"/>
              </a:lnSpc>
            </a:pPr>
            <a:r>
              <a:rPr lang="en-US" sz="1700" b="1" dirty="0">
                <a:ea typeface="+mn-lt"/>
                <a:cs typeface="+mn-lt"/>
              </a:rPr>
              <a:t>VIP Experiences &amp; Excursions</a:t>
            </a:r>
            <a:r>
              <a:rPr lang="en-US" sz="1700" dirty="0">
                <a:ea typeface="+mn-lt"/>
                <a:cs typeface="+mn-lt"/>
              </a:rPr>
              <a:t>: €500-€1,000</a:t>
            </a:r>
            <a:endParaRPr lang="en-US" sz="1700" dirty="0"/>
          </a:p>
          <a:p>
            <a:pPr>
              <a:lnSpc>
                <a:spcPct val="90000"/>
              </a:lnSpc>
            </a:pPr>
            <a:r>
              <a:rPr lang="en-US" sz="1700" b="1" dirty="0">
                <a:ea typeface="+mn-lt"/>
                <a:cs typeface="+mn-lt"/>
              </a:rPr>
              <a:t>Fine Dining &amp; Drinks</a:t>
            </a:r>
            <a:r>
              <a:rPr lang="en-US" sz="1700" dirty="0">
                <a:ea typeface="+mn-lt"/>
                <a:cs typeface="+mn-lt"/>
              </a:rPr>
              <a:t>: €700-€1,000</a:t>
            </a:r>
            <a:endParaRPr lang="en-US" sz="1700" dirty="0"/>
          </a:p>
          <a:p>
            <a:pPr>
              <a:lnSpc>
                <a:spcPct val="90000"/>
              </a:lnSpc>
            </a:pPr>
            <a:r>
              <a:rPr lang="en-US" sz="1700" b="1" dirty="0">
                <a:ea typeface="+mn-lt"/>
                <a:cs typeface="+mn-lt"/>
              </a:rPr>
              <a:t>Total Estimated Cost: €4,600 - €5,000</a:t>
            </a:r>
            <a:endParaRPr lang="en-US" sz="1700" dirty="0"/>
          </a:p>
          <a:p>
            <a:pPr marL="0" indent="0">
              <a:lnSpc>
                <a:spcPct val="90000"/>
              </a:lnSpc>
              <a:buNone/>
            </a:pPr>
            <a:r>
              <a:rPr lang="en-US" sz="1700" dirty="0">
                <a:ea typeface="+mn-lt"/>
                <a:cs typeface="+mn-lt"/>
              </a:rPr>
              <a:t>This thoughtfully designed package ensures an unforgettable luxury experience, blending relaxation, adventure, culture, and gourmet indulgence. Whether you want to unwind on the beach, explore ancient ruins, or savor exquisite meals, this getaway will leave you with cherished memories and a true taste of Cyprus.</a:t>
            </a:r>
            <a:endParaRPr lang="en-US" sz="1700" dirty="0"/>
          </a:p>
          <a:p>
            <a:pPr>
              <a:lnSpc>
                <a:spcPct val="90000"/>
              </a:lnSpc>
            </a:pPr>
            <a:endParaRPr lang="en-US" sz="1700"/>
          </a:p>
        </p:txBody>
      </p:sp>
    </p:spTree>
    <p:extLst>
      <p:ext uri="{BB962C8B-B14F-4D97-AF65-F5344CB8AC3E}">
        <p14:creationId xmlns:p14="http://schemas.microsoft.com/office/powerpoint/2010/main" val="270115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în aer liber, cer, copac, casă&#10;&#10;Conținutul generat de inteligența artificială poate fi incorect.">
            <a:extLst>
              <a:ext uri="{FF2B5EF4-FFF2-40B4-BE49-F238E27FC236}">
                <a16:creationId xmlns:a16="http://schemas.microsoft.com/office/drawing/2014/main" id="{C34EB958-8149-9762-A25A-C3C883FB8FD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u 1">
            <a:extLst>
              <a:ext uri="{FF2B5EF4-FFF2-40B4-BE49-F238E27FC236}">
                <a16:creationId xmlns:a16="http://schemas.microsoft.com/office/drawing/2014/main" id="{70FD6A76-3040-3160-AF77-CFA6D8A4CD9C}"/>
              </a:ext>
            </a:extLst>
          </p:cNvPr>
          <p:cNvSpPr>
            <a:spLocks noGrp="1"/>
          </p:cNvSpPr>
          <p:nvPr>
            <p:ph type="title"/>
          </p:nvPr>
        </p:nvSpPr>
        <p:spPr>
          <a:xfrm>
            <a:off x="7033436" y="2437406"/>
            <a:ext cx="5552090" cy="1191873"/>
          </a:xfrm>
        </p:spPr>
        <p:txBody>
          <a:bodyPr anchor="b">
            <a:normAutofit/>
          </a:bodyPr>
          <a:lstStyle/>
          <a:p>
            <a:r>
              <a:rPr lang="ro-RO" sz="3600" err="1"/>
              <a:t>Paphos</a:t>
            </a:r>
            <a:r>
              <a:rPr lang="ro-RO" sz="3600"/>
              <a:t> </a:t>
            </a:r>
            <a:r>
              <a:rPr lang="ro-RO" sz="3600" err="1"/>
              <a:t>trip</a:t>
            </a:r>
          </a:p>
        </p:txBody>
      </p:sp>
      <p:sp>
        <p:nvSpPr>
          <p:cNvPr id="8" name="Content Placeholder 7">
            <a:extLst>
              <a:ext uri="{FF2B5EF4-FFF2-40B4-BE49-F238E27FC236}">
                <a16:creationId xmlns:a16="http://schemas.microsoft.com/office/drawing/2014/main" id="{40E7F996-566A-7450-0655-3236E0DEADF3}"/>
              </a:ext>
            </a:extLst>
          </p:cNvPr>
          <p:cNvSpPr>
            <a:spLocks noGrp="1"/>
          </p:cNvSpPr>
          <p:nvPr>
            <p:ph idx="1"/>
          </p:nvPr>
        </p:nvSpPr>
        <p:spPr>
          <a:xfrm>
            <a:off x="5645134" y="3809555"/>
            <a:ext cx="5155432" cy="2870383"/>
          </a:xfrm>
        </p:spPr>
        <p:txBody>
          <a:bodyPr vert="horz" lIns="91440" tIns="45720" rIns="91440" bIns="45720" rtlCol="0" anchor="t">
            <a:normAutofit/>
          </a:bodyPr>
          <a:lstStyle/>
          <a:p>
            <a:pPr marL="0" indent="0">
              <a:buNone/>
            </a:pPr>
            <a:r>
              <a:rPr lang="en-US" sz="2000"/>
              <a:t>Date: 2 July – 9 July 2025</a:t>
            </a:r>
          </a:p>
          <a:p>
            <a:pPr marL="0" indent="0">
              <a:buNone/>
            </a:pPr>
            <a:r>
              <a:rPr lang="en-US" sz="2000"/>
              <a:t>Period of staying: 8 days/ 7 nights </a:t>
            </a:r>
          </a:p>
          <a:p>
            <a:pPr marL="0" indent="0">
              <a:buNone/>
            </a:pPr>
            <a:r>
              <a:rPr lang="en-US" sz="2000"/>
              <a:t>Airplane from London airport(STN) to Paphos at :  7:00 am – 13:20 pm</a:t>
            </a:r>
            <a:endParaRPr lang="ro-RO"/>
          </a:p>
          <a:p>
            <a:pPr marL="0" indent="0">
              <a:buNone/>
            </a:pPr>
            <a:r>
              <a:rPr lang="en-US" sz="2000"/>
              <a:t>Airplane from Paphos airport to London(STN) at : 15:50 pm – 18:30 pm </a:t>
            </a:r>
          </a:p>
        </p:txBody>
      </p:sp>
    </p:spTree>
    <p:extLst>
      <p:ext uri="{BB962C8B-B14F-4D97-AF65-F5344CB8AC3E}">
        <p14:creationId xmlns:p14="http://schemas.microsoft.com/office/powerpoint/2010/main" val="202353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în aer liber, vehicul, Vehicul de teren, mașină&#10;&#10;Conținutul generat de inteligența artificială poate fi incorect.">
            <a:extLst>
              <a:ext uri="{FF2B5EF4-FFF2-40B4-BE49-F238E27FC236}">
                <a16:creationId xmlns:a16="http://schemas.microsoft.com/office/drawing/2014/main" id="{3BFED340-C30E-5FA6-3B29-9102E4D9158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3"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a:p>
        </p:txBody>
      </p:sp>
      <p:sp>
        <p:nvSpPr>
          <p:cNvPr id="2" name="Titlu 1">
            <a:extLst>
              <a:ext uri="{FF2B5EF4-FFF2-40B4-BE49-F238E27FC236}">
                <a16:creationId xmlns:a16="http://schemas.microsoft.com/office/drawing/2014/main" id="{A5AAAD15-183E-0545-4454-7BB73EC0068C}"/>
              </a:ext>
            </a:extLst>
          </p:cNvPr>
          <p:cNvSpPr>
            <a:spLocks noGrp="1"/>
          </p:cNvSpPr>
          <p:nvPr>
            <p:ph type="title"/>
          </p:nvPr>
        </p:nvSpPr>
        <p:spPr>
          <a:xfrm>
            <a:off x="3204376" y="1720078"/>
            <a:ext cx="5861106" cy="1439331"/>
          </a:xfrm>
        </p:spPr>
        <p:txBody>
          <a:bodyPr anchor="b">
            <a:normAutofit/>
          </a:bodyPr>
          <a:lstStyle/>
          <a:p>
            <a:r>
              <a:rPr lang="ro-RO"/>
              <a:t>Transportation in Paphos</a:t>
            </a:r>
          </a:p>
        </p:txBody>
      </p:sp>
      <p:sp>
        <p:nvSpPr>
          <p:cNvPr id="8" name="Content Placeholder 7">
            <a:extLst>
              <a:ext uri="{FF2B5EF4-FFF2-40B4-BE49-F238E27FC236}">
                <a16:creationId xmlns:a16="http://schemas.microsoft.com/office/drawing/2014/main" id="{4212E10D-4F08-75A4-2890-8AB102AC2BE3}"/>
              </a:ext>
            </a:extLst>
          </p:cNvPr>
          <p:cNvSpPr>
            <a:spLocks noGrp="1"/>
          </p:cNvSpPr>
          <p:nvPr>
            <p:ph idx="1"/>
          </p:nvPr>
        </p:nvSpPr>
        <p:spPr>
          <a:xfrm>
            <a:off x="3204374" y="3311905"/>
            <a:ext cx="5861107" cy="1872345"/>
          </a:xfrm>
        </p:spPr>
        <p:txBody>
          <a:bodyPr vert="horz" lIns="91440" tIns="45720" rIns="91440" bIns="45720" rtlCol="0" anchor="t">
            <a:normAutofit fontScale="92500" lnSpcReduction="20000"/>
          </a:bodyPr>
          <a:lstStyle/>
          <a:p>
            <a:r>
              <a:rPr lang="en-US" sz="2000"/>
              <a:t>We can help you rent a car for the period of the trip </a:t>
            </a:r>
          </a:p>
          <a:p>
            <a:r>
              <a:rPr lang="en-US" sz="2000"/>
              <a:t>You can also travel by buses  , taxi or bus tour with other people </a:t>
            </a:r>
          </a:p>
          <a:p>
            <a:r>
              <a:rPr lang="en-US" sz="2000"/>
              <a:t>You can also rent from you're hotel bicycles and electric scouters </a:t>
            </a:r>
          </a:p>
        </p:txBody>
      </p:sp>
    </p:spTree>
    <p:extLst>
      <p:ext uri="{BB962C8B-B14F-4D97-AF65-F5344CB8AC3E}">
        <p14:creationId xmlns:p14="http://schemas.microsoft.com/office/powerpoint/2010/main" val="232617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2" descr="O imagine care conține de interior, decorațiuni interioare, mobilă, perete&#10;&#10;Conținutul generat de inteligența artificială poate fi incorect.">
            <a:extLst>
              <a:ext uri="{FF2B5EF4-FFF2-40B4-BE49-F238E27FC236}">
                <a16:creationId xmlns:a16="http://schemas.microsoft.com/office/drawing/2014/main" id="{8B52A93F-DCD4-45ED-DCE7-35CE0B8409FC}"/>
              </a:ext>
            </a:extLst>
          </p:cNvPr>
          <p:cNvPicPr>
            <a:picLocks noChangeAspect="1"/>
          </p:cNvPicPr>
          <p:nvPr/>
        </p:nvPicPr>
        <p:blipFill>
          <a:blip r:embed="rId2" cstate="email">
            <a:alphaModFix amt="40000"/>
            <a:extLst>
              <a:ext uri="{28A0092B-C50C-407E-A947-70E740481C1C}">
                <a14:useLocalDpi xmlns:a14="http://schemas.microsoft.com/office/drawing/2010/main"/>
              </a:ext>
            </a:extLst>
          </a:blip>
          <a:srcRect b="-1"/>
          <a:stretch/>
        </p:blipFill>
        <p:spPr>
          <a:xfrm>
            <a:off x="20" y="10"/>
            <a:ext cx="8450297" cy="6857990"/>
          </a:xfrm>
          <a:prstGeom prst="rect">
            <a:avLst/>
          </a:prstGeom>
        </p:spPr>
      </p:pic>
      <p:sp>
        <p:nvSpPr>
          <p:cNvPr id="25" name="Titlu 1">
            <a:extLst>
              <a:ext uri="{FF2B5EF4-FFF2-40B4-BE49-F238E27FC236}">
                <a16:creationId xmlns:a16="http://schemas.microsoft.com/office/drawing/2014/main" id="{484B369B-8760-8EAB-C702-CD08DC743CCD}"/>
              </a:ext>
            </a:extLst>
          </p:cNvPr>
          <p:cNvSpPr>
            <a:spLocks noGrp="1"/>
          </p:cNvSpPr>
          <p:nvPr>
            <p:ph type="title"/>
          </p:nvPr>
        </p:nvSpPr>
        <p:spPr>
          <a:xfrm>
            <a:off x="838201" y="365125"/>
            <a:ext cx="5251316" cy="1627636"/>
          </a:xfrm>
        </p:spPr>
        <p:txBody>
          <a:bodyPr>
            <a:normAutofit/>
          </a:bodyPr>
          <a:lstStyle/>
          <a:p>
            <a:r>
              <a:rPr lang="ro-RO" sz="3700">
                <a:latin typeface="Bookman Old Style"/>
              </a:rPr>
              <a:t>ACCOMMODATION 1</a:t>
            </a:r>
          </a:p>
          <a:p>
            <a:r>
              <a:rPr lang="ro-RO" sz="3700" b="1">
                <a:latin typeface="Century Gothic"/>
              </a:rPr>
              <a:t>M Boutique Hotel</a:t>
            </a:r>
            <a:endParaRPr lang="ro-RO" sz="3700"/>
          </a:p>
        </p:txBody>
      </p:sp>
      <p:sp>
        <p:nvSpPr>
          <p:cNvPr id="26" name="Content Placeholder 13">
            <a:extLst>
              <a:ext uri="{FF2B5EF4-FFF2-40B4-BE49-F238E27FC236}">
                <a16:creationId xmlns:a16="http://schemas.microsoft.com/office/drawing/2014/main" id="{91662990-D801-4B09-EC97-69E3C92768DA}"/>
              </a:ext>
            </a:extLst>
          </p:cNvPr>
          <p:cNvSpPr>
            <a:spLocks noGrp="1"/>
          </p:cNvSpPr>
          <p:nvPr>
            <p:ph idx="1"/>
          </p:nvPr>
        </p:nvSpPr>
        <p:spPr>
          <a:xfrm>
            <a:off x="838200" y="2219785"/>
            <a:ext cx="4619621" cy="3957178"/>
          </a:xfrm>
        </p:spPr>
        <p:txBody>
          <a:bodyPr vert="horz" lIns="91440" tIns="45720" rIns="91440" bIns="45720" rtlCol="0">
            <a:normAutofit/>
          </a:bodyPr>
          <a:lstStyle/>
          <a:p>
            <a:pPr marL="0" indent="0">
              <a:spcBef>
                <a:spcPts val="0"/>
              </a:spcBef>
              <a:buNone/>
            </a:pPr>
            <a:r>
              <a:rPr lang="ro-RO" sz="2000" b="1"/>
              <a:t>Why </a:t>
            </a:r>
            <a:r>
              <a:rPr lang="ro-RO" sz="2000" b="1" i="1"/>
              <a:t>M Boutique Hotel?</a:t>
            </a:r>
            <a:endParaRPr lang="en-US" sz="2000"/>
          </a:p>
          <a:p>
            <a:pPr>
              <a:spcBef>
                <a:spcPts val="0"/>
              </a:spcBef>
            </a:pPr>
            <a:r>
              <a:rPr lang="ro-RO" sz="2000" b="1"/>
              <a:t>2-minute walk from Paphos Municipal Baths</a:t>
            </a:r>
            <a:endParaRPr lang="ro-RO" sz="2000"/>
          </a:p>
          <a:p>
            <a:pPr>
              <a:spcBef>
                <a:spcPts val="0"/>
              </a:spcBef>
            </a:pPr>
            <a:r>
              <a:rPr lang="ro-RO" sz="2000" b="1"/>
              <a:t>spa and wellness center</a:t>
            </a:r>
            <a:endParaRPr lang="ro-RO" sz="2000"/>
          </a:p>
          <a:p>
            <a:pPr>
              <a:spcBef>
                <a:spcPts val="0"/>
              </a:spcBef>
            </a:pPr>
            <a:r>
              <a:rPr lang="ro-RO" sz="2000" b="1"/>
              <a:t>outdoor pool</a:t>
            </a:r>
            <a:endParaRPr lang="ro-RO" sz="2000"/>
          </a:p>
          <a:p>
            <a:pPr>
              <a:spcBef>
                <a:spcPts val="0"/>
              </a:spcBef>
            </a:pPr>
            <a:r>
              <a:rPr lang="en-US" sz="2000" b="1"/>
              <a:t>luxurious restaurant</a:t>
            </a:r>
            <a:endParaRPr lang="en-US" sz="2000"/>
          </a:p>
          <a:p>
            <a:pPr>
              <a:spcBef>
                <a:spcPts val="0"/>
              </a:spcBef>
            </a:pPr>
            <a:r>
              <a:rPr lang="en-US" sz="2000" b="1"/>
              <a:t>suitable for couples(</a:t>
            </a:r>
            <a:r>
              <a:rPr lang="en-US" sz="2000"/>
              <a:t>They rated it </a:t>
            </a:r>
            <a:r>
              <a:rPr lang="en-US" sz="2000" b="1"/>
              <a:t>9.5</a:t>
            </a:r>
            <a:r>
              <a:rPr lang="en-US" sz="2000"/>
              <a:t> for a stay for 2 people)</a:t>
            </a:r>
            <a:br>
              <a:rPr lang="en-US" sz="2000"/>
            </a:br>
            <a:endParaRPr lang="en-US" sz="2000"/>
          </a:p>
          <a:p>
            <a:endParaRPr lang="en-US" sz="2000"/>
          </a:p>
        </p:txBody>
      </p:sp>
      <p:pic>
        <p:nvPicPr>
          <p:cNvPr id="4" name="Substituent conținut 3" descr="O imagine care conține clădire, arhitectură, bazin de înot, apă&#10;&#10;Conținutul generat de inteligența artificială poate fi incorect.">
            <a:extLst>
              <a:ext uri="{FF2B5EF4-FFF2-40B4-BE49-F238E27FC236}">
                <a16:creationId xmlns:a16="http://schemas.microsoft.com/office/drawing/2014/main" id="{D07811F8-8DE6-26AA-3016-F40C6EBA4BCA}"/>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072454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ubstituent conținut 3" descr="O imagine care conține bazin de înot, în aer liber, cer, Oraș stațiune&#10;&#10;Conținutul generat de inteligența artificială poate fi incorect.">
            <a:extLst>
              <a:ext uri="{FF2B5EF4-FFF2-40B4-BE49-F238E27FC236}">
                <a16:creationId xmlns:a16="http://schemas.microsoft.com/office/drawing/2014/main" id="{40A43104-7343-734F-19D9-05BA51B4E4D8}"/>
              </a:ext>
            </a:extLst>
          </p:cNvPr>
          <p:cNvPicPr>
            <a:picLocks noChangeAspect="1"/>
          </p:cNvPicPr>
          <p:nvPr/>
        </p:nvPicPr>
        <p:blipFill>
          <a:blip r:embed="rId2" cstate="email">
            <a:alphaModFix amt="40000"/>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2" name="Titlu 1">
            <a:extLst>
              <a:ext uri="{FF2B5EF4-FFF2-40B4-BE49-F238E27FC236}">
                <a16:creationId xmlns:a16="http://schemas.microsoft.com/office/drawing/2014/main" id="{71BE485E-6725-2EF4-77AB-C80FFD23E28B}"/>
              </a:ext>
            </a:extLst>
          </p:cNvPr>
          <p:cNvSpPr>
            <a:spLocks noGrp="1"/>
          </p:cNvSpPr>
          <p:nvPr>
            <p:ph type="title"/>
          </p:nvPr>
        </p:nvSpPr>
        <p:spPr>
          <a:xfrm>
            <a:off x="838200" y="365125"/>
            <a:ext cx="10515600" cy="1325563"/>
          </a:xfrm>
        </p:spPr>
        <p:txBody>
          <a:bodyPr>
            <a:normAutofit/>
          </a:bodyPr>
          <a:lstStyle/>
          <a:p>
            <a:r>
              <a:rPr lang="ro-RO">
                <a:latin typeface="Bookman Old Style"/>
              </a:rPr>
              <a:t>ACCOMMODATION 2</a:t>
            </a:r>
            <a:br>
              <a:rPr lang="ro-RO">
                <a:latin typeface="Bookman Old Style"/>
              </a:rPr>
            </a:br>
            <a:r>
              <a:rPr lang="ro-RO" sz="3600" b="1" i="0">
                <a:latin typeface="Century Gothic"/>
              </a:rPr>
              <a:t>King </a:t>
            </a:r>
            <a:r>
              <a:rPr lang="ro-RO" sz="3600" b="1" i="0" err="1">
                <a:latin typeface="Century Gothic"/>
              </a:rPr>
              <a:t>Evelthon</a:t>
            </a:r>
            <a:r>
              <a:rPr lang="ro-RO" sz="3600" b="1" i="0">
                <a:latin typeface="Century Gothic"/>
              </a:rPr>
              <a:t> Beach Hotel &amp; Resort</a:t>
            </a:r>
            <a:endParaRPr lang="ro-RO">
              <a:latin typeface="Elephant"/>
            </a:endParaRPr>
          </a:p>
          <a:p>
            <a:endParaRPr lang="ro-RO">
              <a:latin typeface="Bookman Old Style"/>
            </a:endParaRPr>
          </a:p>
        </p:txBody>
      </p:sp>
      <p:sp>
        <p:nvSpPr>
          <p:cNvPr id="10" name="Content Placeholder 9">
            <a:extLst>
              <a:ext uri="{FF2B5EF4-FFF2-40B4-BE49-F238E27FC236}">
                <a16:creationId xmlns:a16="http://schemas.microsoft.com/office/drawing/2014/main" id="{A0B006C0-6FDF-976E-8076-709F8DF57152}"/>
              </a:ext>
            </a:extLst>
          </p:cNvPr>
          <p:cNvSpPr>
            <a:spLocks noGrp="1"/>
          </p:cNvSpPr>
          <p:nvPr>
            <p:ph idx="1"/>
          </p:nvPr>
        </p:nvSpPr>
        <p:spPr>
          <a:xfrm>
            <a:off x="838201" y="2013625"/>
            <a:ext cx="4614759" cy="4163337"/>
          </a:xfrm>
        </p:spPr>
        <p:txBody>
          <a:bodyPr vert="horz" lIns="91440" tIns="45720" rIns="91440" bIns="45720" rtlCol="0" anchor="t">
            <a:normAutofit/>
          </a:bodyPr>
          <a:lstStyle/>
          <a:p>
            <a:pPr marL="0" indent="0">
              <a:buNone/>
            </a:pPr>
            <a:r>
              <a:rPr lang="en-US" sz="2000" b="1"/>
              <a:t>Why </a:t>
            </a:r>
            <a:r>
              <a:rPr lang="ro-RO" sz="2000" b="1"/>
              <a:t>King </a:t>
            </a:r>
            <a:r>
              <a:rPr lang="ro-RO" sz="2000" b="1" err="1"/>
              <a:t>Evelthon</a:t>
            </a:r>
            <a:r>
              <a:rPr lang="ro-RO" sz="2000" b="1"/>
              <a:t> Beach Hotel &amp; Resort?</a:t>
            </a:r>
            <a:endParaRPr lang="en-US" sz="2000">
              <a:solidFill>
                <a:srgbClr val="000000"/>
              </a:solidFill>
            </a:endParaRPr>
          </a:p>
          <a:p>
            <a:pPr marL="0" indent="0">
              <a:buNone/>
            </a:pPr>
            <a:r>
              <a:rPr lang="ro-RO" sz="1600" b="1"/>
              <a:t>-</a:t>
            </a:r>
            <a:r>
              <a:rPr lang="ro-RO" sz="1600" err="1">
                <a:ea typeface="+mn-lt"/>
                <a:cs typeface="+mn-lt"/>
              </a:rPr>
              <a:t>Offering</a:t>
            </a:r>
            <a:r>
              <a:rPr lang="ro-RO" sz="1600">
                <a:ea typeface="+mn-lt"/>
                <a:cs typeface="+mn-lt"/>
              </a:rPr>
              <a:t> an outdoor </a:t>
            </a:r>
            <a:r>
              <a:rPr lang="ro-RO" sz="1600" err="1">
                <a:ea typeface="+mn-lt"/>
                <a:cs typeface="+mn-lt"/>
              </a:rPr>
              <a:t>and</a:t>
            </a:r>
            <a:r>
              <a:rPr lang="ro-RO" sz="1600">
                <a:ea typeface="+mn-lt"/>
                <a:cs typeface="+mn-lt"/>
              </a:rPr>
              <a:t> indoor pool.</a:t>
            </a:r>
            <a:endParaRPr lang="ro-RO" sz="1600" b="1"/>
          </a:p>
          <a:p>
            <a:pPr marL="0" indent="0">
              <a:buNone/>
            </a:pPr>
            <a:r>
              <a:rPr lang="ro-RO" sz="1600"/>
              <a:t>-</a:t>
            </a:r>
            <a:r>
              <a:rPr lang="ro-RO" sz="1600" err="1">
                <a:ea typeface="+mn-lt"/>
                <a:cs typeface="+mn-lt"/>
              </a:rPr>
              <a:t>Selection</a:t>
            </a:r>
            <a:r>
              <a:rPr lang="ro-RO" sz="1600">
                <a:ea typeface="+mn-lt"/>
                <a:cs typeface="+mn-lt"/>
              </a:rPr>
              <a:t> of </a:t>
            </a:r>
            <a:r>
              <a:rPr lang="ro-RO" sz="1600" err="1">
                <a:ea typeface="+mn-lt"/>
                <a:cs typeface="+mn-lt"/>
              </a:rPr>
              <a:t>restaurants</a:t>
            </a:r>
            <a:r>
              <a:rPr lang="ro-RO" sz="1600">
                <a:ea typeface="+mn-lt"/>
                <a:cs typeface="+mn-lt"/>
              </a:rPr>
              <a:t> </a:t>
            </a:r>
            <a:r>
              <a:rPr lang="ro-RO" sz="1600" err="1">
                <a:ea typeface="+mn-lt"/>
                <a:cs typeface="+mn-lt"/>
              </a:rPr>
              <a:t>and</a:t>
            </a:r>
            <a:r>
              <a:rPr lang="ro-RO" sz="1600">
                <a:ea typeface="+mn-lt"/>
                <a:cs typeface="+mn-lt"/>
              </a:rPr>
              <a:t> </a:t>
            </a:r>
            <a:r>
              <a:rPr lang="ro-RO" sz="1600" err="1">
                <a:ea typeface="+mn-lt"/>
                <a:cs typeface="+mn-lt"/>
              </a:rPr>
              <a:t>bars</a:t>
            </a:r>
            <a:r>
              <a:rPr lang="ro-RO" sz="1600">
                <a:ea typeface="+mn-lt"/>
                <a:cs typeface="+mn-lt"/>
              </a:rPr>
              <a:t>.</a:t>
            </a:r>
            <a:endParaRPr lang="ro-RO" sz="1600"/>
          </a:p>
          <a:p>
            <a:pPr marL="0" indent="0">
              <a:buNone/>
            </a:pPr>
            <a:r>
              <a:rPr lang="ro-RO" sz="1600"/>
              <a:t>-</a:t>
            </a:r>
            <a:r>
              <a:rPr lang="ro-RO" sz="1600" err="1">
                <a:ea typeface="+mn-lt"/>
                <a:cs typeface="+mn-lt"/>
              </a:rPr>
              <a:t>Spa</a:t>
            </a:r>
            <a:r>
              <a:rPr lang="ro-RO" sz="1600">
                <a:ea typeface="+mn-lt"/>
                <a:cs typeface="+mn-lt"/>
              </a:rPr>
              <a:t> </a:t>
            </a:r>
            <a:r>
              <a:rPr lang="ro-RO" sz="1600" err="1">
                <a:ea typeface="+mn-lt"/>
                <a:cs typeface="+mn-lt"/>
              </a:rPr>
              <a:t>treatments</a:t>
            </a:r>
            <a:r>
              <a:rPr lang="ro-RO" sz="1600">
                <a:ea typeface="+mn-lt"/>
                <a:cs typeface="+mn-lt"/>
              </a:rPr>
              <a:t> </a:t>
            </a:r>
            <a:r>
              <a:rPr lang="ro-RO" sz="1600" err="1">
                <a:ea typeface="+mn-lt"/>
                <a:cs typeface="+mn-lt"/>
              </a:rPr>
              <a:t>and</a:t>
            </a:r>
            <a:r>
              <a:rPr lang="ro-RO" sz="1600">
                <a:ea typeface="+mn-lt"/>
                <a:cs typeface="+mn-lt"/>
              </a:rPr>
              <a:t> </a:t>
            </a:r>
            <a:r>
              <a:rPr lang="ro-RO" sz="1600" err="1">
                <a:ea typeface="+mn-lt"/>
                <a:cs typeface="+mn-lt"/>
              </a:rPr>
              <a:t>therapies</a:t>
            </a:r>
            <a:r>
              <a:rPr lang="ro-RO" sz="1600">
                <a:ea typeface="+mn-lt"/>
                <a:cs typeface="+mn-lt"/>
              </a:rPr>
              <a:t>.</a:t>
            </a:r>
            <a:endParaRPr lang="ro-RO" sz="1600" err="1"/>
          </a:p>
          <a:p>
            <a:pPr marL="0" indent="0">
              <a:buNone/>
            </a:pPr>
            <a:r>
              <a:rPr lang="ro-RO" sz="1600"/>
              <a:t>-</a:t>
            </a:r>
            <a:r>
              <a:rPr lang="ro-RO" sz="1600" err="1">
                <a:ea typeface="+mn-lt"/>
                <a:cs typeface="+mn-lt"/>
              </a:rPr>
              <a:t>Waterpark</a:t>
            </a:r>
            <a:r>
              <a:rPr lang="ro-RO" sz="1600">
                <a:ea typeface="+mn-lt"/>
                <a:cs typeface="+mn-lt"/>
              </a:rPr>
              <a:t> </a:t>
            </a:r>
            <a:r>
              <a:rPr lang="ro-RO" sz="1600" err="1">
                <a:ea typeface="+mn-lt"/>
                <a:cs typeface="+mn-lt"/>
              </a:rPr>
              <a:t>facilities</a:t>
            </a:r>
            <a:r>
              <a:rPr lang="ro-RO" sz="1600">
                <a:ea typeface="+mn-lt"/>
                <a:cs typeface="+mn-lt"/>
              </a:rPr>
              <a:t> are </a:t>
            </a:r>
            <a:r>
              <a:rPr lang="ro-RO" sz="1600" err="1">
                <a:ea typeface="+mn-lt"/>
                <a:cs typeface="+mn-lt"/>
              </a:rPr>
              <a:t>included</a:t>
            </a:r>
            <a:r>
              <a:rPr lang="ro-RO" sz="1600">
                <a:ea typeface="+mn-lt"/>
                <a:cs typeface="+mn-lt"/>
              </a:rPr>
              <a:t>.</a:t>
            </a:r>
            <a:endParaRPr lang="ro-RO" sz="1600"/>
          </a:p>
          <a:p>
            <a:pPr marL="0" indent="0">
              <a:buNone/>
            </a:pPr>
            <a:r>
              <a:rPr lang="ro-RO" sz="1600"/>
              <a:t>-</a:t>
            </a:r>
            <a:r>
              <a:rPr lang="ro-RO" sz="1600">
                <a:ea typeface="+mn-lt"/>
                <a:cs typeface="+mn-lt"/>
              </a:rPr>
              <a:t>4 </a:t>
            </a:r>
            <a:r>
              <a:rPr lang="ro-RO" sz="1600" err="1">
                <a:ea typeface="+mn-lt"/>
                <a:cs typeface="+mn-lt"/>
              </a:rPr>
              <a:t>restaurants</a:t>
            </a:r>
            <a:endParaRPr lang="ro-RO" sz="1600" err="1"/>
          </a:p>
          <a:p>
            <a:pPr marL="0" indent="0">
              <a:buNone/>
            </a:pPr>
            <a:r>
              <a:rPr lang="ro-RO" sz="1600"/>
              <a:t>-</a:t>
            </a:r>
            <a:r>
              <a:rPr lang="ro-RO" sz="1600">
                <a:ea typeface="+mn-lt"/>
                <a:cs typeface="+mn-lt"/>
              </a:rPr>
              <a:t>Fitness room</a:t>
            </a:r>
            <a:endParaRPr lang="ro-RO" sz="1600"/>
          </a:p>
          <a:p>
            <a:pPr marL="0" indent="0">
              <a:buNone/>
            </a:pPr>
            <a:r>
              <a:rPr lang="ro-RO" sz="1600"/>
              <a:t>-</a:t>
            </a:r>
            <a:r>
              <a:rPr lang="ro-RO" sz="1600" err="1">
                <a:ea typeface="+mn-lt"/>
                <a:cs typeface="+mn-lt"/>
              </a:rPr>
              <a:t>Immediate</a:t>
            </a:r>
            <a:r>
              <a:rPr lang="ro-RO" sz="1600">
                <a:ea typeface="+mn-lt"/>
                <a:cs typeface="+mn-lt"/>
              </a:rPr>
              <a:t> </a:t>
            </a:r>
            <a:r>
              <a:rPr lang="ro-RO" sz="1600" err="1">
                <a:ea typeface="+mn-lt"/>
                <a:cs typeface="+mn-lt"/>
              </a:rPr>
              <a:t>access</a:t>
            </a:r>
            <a:r>
              <a:rPr lang="ro-RO" sz="1600">
                <a:ea typeface="+mn-lt"/>
                <a:cs typeface="+mn-lt"/>
              </a:rPr>
              <a:t> </a:t>
            </a:r>
            <a:r>
              <a:rPr lang="ro-RO" sz="1600" err="1">
                <a:ea typeface="+mn-lt"/>
                <a:cs typeface="+mn-lt"/>
              </a:rPr>
              <a:t>to</a:t>
            </a:r>
            <a:r>
              <a:rPr lang="ro-RO" sz="1600">
                <a:ea typeface="+mn-lt"/>
                <a:cs typeface="+mn-lt"/>
              </a:rPr>
              <a:t> </a:t>
            </a:r>
            <a:r>
              <a:rPr lang="ro-RO" sz="1600" err="1">
                <a:ea typeface="+mn-lt"/>
                <a:cs typeface="+mn-lt"/>
              </a:rPr>
              <a:t>the</a:t>
            </a:r>
            <a:r>
              <a:rPr lang="ro-RO" sz="1600">
                <a:ea typeface="+mn-lt"/>
                <a:cs typeface="+mn-lt"/>
              </a:rPr>
              <a:t> </a:t>
            </a:r>
            <a:r>
              <a:rPr lang="ro-RO" sz="1600" err="1">
                <a:ea typeface="+mn-lt"/>
                <a:cs typeface="+mn-lt"/>
              </a:rPr>
              <a:t>beach</a:t>
            </a:r>
            <a:endParaRPr lang="ro-RO" sz="1600">
              <a:ea typeface="+mn-lt"/>
              <a:cs typeface="+mn-lt"/>
            </a:endParaRPr>
          </a:p>
          <a:p>
            <a:pPr marL="0" indent="0">
              <a:buNone/>
            </a:pPr>
            <a:endParaRPr lang="ro-RO" sz="1200"/>
          </a:p>
          <a:p>
            <a:pPr marL="0" indent="0">
              <a:buNone/>
            </a:pPr>
            <a:endParaRPr lang="ro-RO" sz="1200" b="1"/>
          </a:p>
          <a:p>
            <a:pPr marL="0" indent="0">
              <a:buNone/>
            </a:pPr>
            <a:endParaRPr lang="en-US" sz="2000"/>
          </a:p>
        </p:txBody>
      </p:sp>
      <p:pic>
        <p:nvPicPr>
          <p:cNvPr id="5" name="Imagine 4" descr="O imagine care conține de interior, perete, decorațiuni interioare, mobilă&#10;&#10;Conținutul generat de inteligența artificială poate fi incorect.">
            <a:extLst>
              <a:ext uri="{FF2B5EF4-FFF2-40B4-BE49-F238E27FC236}">
                <a16:creationId xmlns:a16="http://schemas.microsoft.com/office/drawing/2014/main" id="{E6C597CD-5237-7DAC-69DA-D0E9EA28FB6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0518702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70D01807-A8DE-46B5-A11C-B4AAB2EEF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ubstituent conținut 4" descr="Galeria de imagini a proprietăţii">
            <a:extLst>
              <a:ext uri="{FF2B5EF4-FFF2-40B4-BE49-F238E27FC236}">
                <a16:creationId xmlns:a16="http://schemas.microsoft.com/office/drawing/2014/main" id="{0EB07100-3262-AA08-56C5-020DFCCCB60F}"/>
              </a:ext>
            </a:extLst>
          </p:cNvPr>
          <p:cNvPicPr>
            <a:picLocks noChangeAspect="1"/>
          </p:cNvPicPr>
          <p:nvPr/>
        </p:nvPicPr>
        <p:blipFill>
          <a:blip r:embed="rId2" cstate="email">
            <a:extLst>
              <a:ext uri="{28A0092B-C50C-407E-A947-70E740481C1C}">
                <a14:useLocalDpi xmlns:a14="http://schemas.microsoft.com/office/drawing/2010/main"/>
              </a:ext>
            </a:extLst>
          </a:blip>
          <a:srcRect b="-1"/>
          <a:stretch/>
        </p:blipFill>
        <p:spPr>
          <a:xfrm>
            <a:off x="20" y="10"/>
            <a:ext cx="6095980" cy="6857990"/>
          </a:xfrm>
          <a:prstGeom prst="rect">
            <a:avLst/>
          </a:prstGeom>
        </p:spPr>
      </p:pic>
      <p:pic>
        <p:nvPicPr>
          <p:cNvPr id="4" name="Substituent conținut 3" descr="Galeria de imagini a proprietăţii">
            <a:extLst>
              <a:ext uri="{FF2B5EF4-FFF2-40B4-BE49-F238E27FC236}">
                <a16:creationId xmlns:a16="http://schemas.microsoft.com/office/drawing/2014/main" id="{E43947E9-2E19-7914-39A4-CB140F5F98C3}"/>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6096000" y="10"/>
            <a:ext cx="6096000" cy="6857990"/>
          </a:xfrm>
          <a:prstGeom prst="rect">
            <a:avLst/>
          </a:prstGeom>
        </p:spPr>
      </p:pic>
      <p:sp>
        <p:nvSpPr>
          <p:cNvPr id="20"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0000"/>
            </a:schemeClr>
          </a:solidFill>
          <a:ln w="32707" cap="flat">
            <a:noFill/>
            <a:prstDash val="solid"/>
            <a:miter/>
          </a:ln>
          <a:effectLst/>
        </p:spPr>
        <p:txBody>
          <a:bodyPr rtlCol="0" anchor="ctr"/>
          <a:lstStyle/>
          <a:p>
            <a:endParaRPr lang="en-US"/>
          </a:p>
        </p:txBody>
      </p:sp>
      <p:sp>
        <p:nvSpPr>
          <p:cNvPr id="2" name="Title 1">
            <a:extLst>
              <a:ext uri="{FF2B5EF4-FFF2-40B4-BE49-F238E27FC236}">
                <a16:creationId xmlns:a16="http://schemas.microsoft.com/office/drawing/2014/main" id="{3EC824BE-7439-A3DD-92DE-E78EC9BA8381}"/>
              </a:ext>
            </a:extLst>
          </p:cNvPr>
          <p:cNvSpPr>
            <a:spLocks noGrp="1"/>
          </p:cNvSpPr>
          <p:nvPr>
            <p:ph type="title"/>
          </p:nvPr>
        </p:nvSpPr>
        <p:spPr>
          <a:xfrm>
            <a:off x="3204376" y="592319"/>
            <a:ext cx="5861106" cy="1467330"/>
          </a:xfrm>
        </p:spPr>
        <p:txBody>
          <a:bodyPr anchor="b">
            <a:normAutofit/>
          </a:bodyPr>
          <a:lstStyle/>
          <a:p>
            <a:r>
              <a:rPr lang="en-US">
                <a:latin typeface="Bookman Old Style"/>
              </a:rPr>
              <a:t>ACCOMMODATION 3</a:t>
            </a:r>
          </a:p>
        </p:txBody>
      </p:sp>
      <p:sp>
        <p:nvSpPr>
          <p:cNvPr id="22" name="Content Placeholder 14">
            <a:extLst>
              <a:ext uri="{FF2B5EF4-FFF2-40B4-BE49-F238E27FC236}">
                <a16:creationId xmlns:a16="http://schemas.microsoft.com/office/drawing/2014/main" id="{7F95B4EB-2CAD-B607-E9DD-1EF90BA5FB15}"/>
              </a:ext>
            </a:extLst>
          </p:cNvPr>
          <p:cNvSpPr>
            <a:spLocks noGrp="1"/>
          </p:cNvSpPr>
          <p:nvPr>
            <p:ph idx="1"/>
          </p:nvPr>
        </p:nvSpPr>
        <p:spPr>
          <a:xfrm>
            <a:off x="3061514" y="2826921"/>
            <a:ext cx="5731009" cy="2843770"/>
          </a:xfrm>
        </p:spPr>
        <p:txBody>
          <a:bodyPr vert="horz" lIns="91440" tIns="45720" rIns="91440" bIns="45720" rtlCol="0" anchor="t">
            <a:noAutofit/>
          </a:bodyPr>
          <a:lstStyle/>
          <a:p>
            <a:pPr marL="0" indent="0" algn="ctr">
              <a:buNone/>
            </a:pPr>
            <a:r>
              <a:rPr lang="en-US" sz="1600" b="1"/>
              <a:t>  Why </a:t>
            </a:r>
            <a:r>
              <a:rPr lang="en-US" sz="1600" b="1">
                <a:solidFill>
                  <a:srgbClr val="1A1A1A"/>
                </a:solidFill>
              </a:rPr>
              <a:t>Atlantica Golden Beach Hotel?</a:t>
            </a:r>
            <a:endParaRPr lang="ro-RO" sz="1600" b="1"/>
          </a:p>
          <a:p>
            <a:pPr algn="ctr"/>
            <a:r>
              <a:rPr lang="en-US" sz="1600">
                <a:solidFill>
                  <a:srgbClr val="1A1A1A"/>
                </a:solidFill>
                <a:latin typeface="Bookman Old Style"/>
              </a:rPr>
              <a:t>Offers mediterranean and </a:t>
            </a:r>
            <a:r>
              <a:rPr lang="en-US" sz="1600" err="1">
                <a:solidFill>
                  <a:srgbClr val="1A1A1A"/>
                </a:solidFill>
                <a:latin typeface="Bookman Old Style"/>
              </a:rPr>
              <a:t>basilico</a:t>
            </a:r>
            <a:r>
              <a:rPr lang="en-US" sz="1600">
                <a:solidFill>
                  <a:srgbClr val="1A1A1A"/>
                </a:solidFill>
                <a:latin typeface="Bookman Old Style"/>
              </a:rPr>
              <a:t> restaurants with fine dining dishes</a:t>
            </a:r>
          </a:p>
          <a:p>
            <a:pPr algn="ctr"/>
            <a:r>
              <a:rPr lang="en" sz="1600">
                <a:latin typeface="Bookman Old Style"/>
              </a:rPr>
              <a:t>special diet menus (on request)</a:t>
            </a:r>
            <a:endParaRPr lang="en-US" sz="1600">
              <a:latin typeface="Bookman Old Style"/>
            </a:endParaRPr>
          </a:p>
          <a:p>
            <a:pPr algn="ctr"/>
            <a:r>
              <a:rPr lang="en-US" sz="1600">
                <a:solidFill>
                  <a:srgbClr val="1A1A1A"/>
                </a:solidFill>
                <a:latin typeface="Bookman Old Style"/>
              </a:rPr>
              <a:t>Private beach zone </a:t>
            </a:r>
          </a:p>
          <a:p>
            <a:pPr algn="ctr"/>
            <a:r>
              <a:rPr lang="en-US" sz="1600">
                <a:solidFill>
                  <a:srgbClr val="1A1A1A"/>
                </a:solidFill>
                <a:latin typeface="Bookman Old Style"/>
              </a:rPr>
              <a:t>Immediate access to the beach</a:t>
            </a:r>
          </a:p>
          <a:p>
            <a:pPr algn="ctr"/>
            <a:r>
              <a:rPr lang="en-US" sz="1600">
                <a:solidFill>
                  <a:srgbClr val="1A1A1A"/>
                </a:solidFill>
                <a:latin typeface="Bookman Old Style"/>
              </a:rPr>
              <a:t>Spa and wellness </a:t>
            </a:r>
            <a:r>
              <a:rPr lang="en-US" sz="1600" err="1">
                <a:solidFill>
                  <a:srgbClr val="1A1A1A"/>
                </a:solidFill>
                <a:latin typeface="Bookman Old Style"/>
              </a:rPr>
              <a:t>centre</a:t>
            </a:r>
            <a:endParaRPr lang="en-US" sz="1600">
              <a:solidFill>
                <a:srgbClr val="1A1A1A"/>
              </a:solidFill>
              <a:latin typeface="Bookman Old Style"/>
            </a:endParaRPr>
          </a:p>
          <a:p>
            <a:pPr algn="ctr"/>
            <a:r>
              <a:rPr lang="en-US" sz="1600">
                <a:solidFill>
                  <a:srgbClr val="1A1A1A"/>
                </a:solidFill>
                <a:latin typeface="Bookman Old Style"/>
              </a:rPr>
              <a:t>Open bar </a:t>
            </a:r>
          </a:p>
          <a:p>
            <a:pPr algn="ctr"/>
            <a:endParaRPr lang="en-US" sz="1600">
              <a:solidFill>
                <a:srgbClr val="1A1A1A"/>
              </a:solidFill>
              <a:latin typeface="Bookman Old Style"/>
            </a:endParaRPr>
          </a:p>
          <a:p>
            <a:pPr marL="0" indent="0">
              <a:buNone/>
            </a:pPr>
            <a:endParaRPr lang="en-US" sz="1600"/>
          </a:p>
        </p:txBody>
      </p:sp>
      <p:sp>
        <p:nvSpPr>
          <p:cNvPr id="7" name="CasetăText 6">
            <a:extLst>
              <a:ext uri="{FF2B5EF4-FFF2-40B4-BE49-F238E27FC236}">
                <a16:creationId xmlns:a16="http://schemas.microsoft.com/office/drawing/2014/main" id="{CF4F14B5-BD72-CEB5-DCA6-A8379E30BA6E}"/>
              </a:ext>
            </a:extLst>
          </p:cNvPr>
          <p:cNvSpPr txBox="1"/>
          <p:nvPr/>
        </p:nvSpPr>
        <p:spPr>
          <a:xfrm rot="-10800000" flipV="1">
            <a:off x="2712719" y="1958009"/>
            <a:ext cx="643512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o-RO" sz="2600" b="1">
                <a:solidFill>
                  <a:srgbClr val="1A1A1A"/>
                </a:solidFill>
              </a:rPr>
              <a:t>Atlantica </a:t>
            </a:r>
            <a:r>
              <a:rPr lang="ro-RO" sz="2600" b="1" err="1">
                <a:solidFill>
                  <a:srgbClr val="1A1A1A"/>
                </a:solidFill>
              </a:rPr>
              <a:t>Golden</a:t>
            </a:r>
            <a:r>
              <a:rPr lang="ro-RO" sz="2600" b="1">
                <a:solidFill>
                  <a:srgbClr val="1A1A1A"/>
                </a:solidFill>
              </a:rPr>
              <a:t> Beach Hotel</a:t>
            </a:r>
            <a:endParaRPr lang="ro-RO" sz="2800"/>
          </a:p>
          <a:p>
            <a:endParaRPr lang="ro-RO"/>
          </a:p>
        </p:txBody>
      </p:sp>
    </p:spTree>
    <p:extLst>
      <p:ext uri="{BB962C8B-B14F-4D97-AF65-F5344CB8AC3E}">
        <p14:creationId xmlns:p14="http://schemas.microsoft.com/office/powerpoint/2010/main" val="172281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B620-C2A3-3EA5-F208-C083695F9B70}"/>
              </a:ext>
            </a:extLst>
          </p:cNvPr>
          <p:cNvSpPr>
            <a:spLocks noGrp="1"/>
          </p:cNvSpPr>
          <p:nvPr>
            <p:ph type="title"/>
          </p:nvPr>
        </p:nvSpPr>
        <p:spPr/>
        <p:txBody>
          <a:bodyPr/>
          <a:lstStyle/>
          <a:p>
            <a:r>
              <a:rPr lang="en-US"/>
              <a:t>PLACES  TO VISIT</a:t>
            </a:r>
          </a:p>
        </p:txBody>
      </p:sp>
      <p:sp>
        <p:nvSpPr>
          <p:cNvPr id="3" name="Content Placeholder 2">
            <a:extLst>
              <a:ext uri="{FF2B5EF4-FFF2-40B4-BE49-F238E27FC236}">
                <a16:creationId xmlns:a16="http://schemas.microsoft.com/office/drawing/2014/main" id="{04965326-5F0D-20A3-E984-99E731DAA600}"/>
              </a:ext>
            </a:extLst>
          </p:cNvPr>
          <p:cNvSpPr>
            <a:spLocks noGrp="1"/>
          </p:cNvSpPr>
          <p:nvPr>
            <p:ph idx="1"/>
          </p:nvPr>
        </p:nvSpPr>
        <p:spPr>
          <a:xfrm>
            <a:off x="838200" y="1692464"/>
            <a:ext cx="10515600" cy="4160520"/>
          </a:xfrm>
        </p:spPr>
        <p:txBody>
          <a:bodyPr vert="horz" lIns="91440" tIns="45720" rIns="91440" bIns="45720" rtlCol="0" anchor="t">
            <a:normAutofit fontScale="92500" lnSpcReduction="20000"/>
          </a:bodyPr>
          <a:lstStyle/>
          <a:p>
            <a:r>
              <a:rPr lang="en-US" sz="1900" b="1" dirty="0"/>
              <a:t>Tomb of the Kings</a:t>
            </a:r>
            <a:r>
              <a:rPr lang="en-US" dirty="0"/>
              <a:t>-</a:t>
            </a:r>
            <a:r>
              <a:rPr lang="en-US" sz="1500" dirty="0">
                <a:ea typeface="+mn-lt"/>
                <a:cs typeface="+mn-lt"/>
              </a:rPr>
              <a:t>The tombs are carved into the rock, and   have many impressive architecture with large courtyards, columns, and elaborate burial chambers. It’s one of the most significant archaeological sites in Paphos.</a:t>
            </a:r>
          </a:p>
          <a:p>
            <a:r>
              <a:rPr lang="en-US" sz="1800" b="1" dirty="0"/>
              <a:t>Paphos </a:t>
            </a:r>
            <a:r>
              <a:rPr lang="en-US" sz="1800" b="1" dirty="0" err="1"/>
              <a:t>Arheological</a:t>
            </a:r>
            <a:r>
              <a:rPr lang="en-US" sz="1800" b="1" dirty="0"/>
              <a:t> Park</a:t>
            </a:r>
            <a:r>
              <a:rPr lang="en-US" dirty="0"/>
              <a:t>-</a:t>
            </a:r>
            <a:r>
              <a:rPr lang="en-US" sz="1500" dirty="0">
                <a:ea typeface="+mn-lt"/>
                <a:cs typeface="+mn-lt"/>
              </a:rPr>
              <a:t>Paphos Archaeological Park is a sprawling site encompassing many important ancient ruins in Paphos. It includes the Tomb of the Kings, the ruins of ancient Paphos (Nea Paphos), and the House of Dionysos with its beautiful mosaics</a:t>
            </a:r>
            <a:endParaRPr lang="en-US" sz="1500" dirty="0"/>
          </a:p>
          <a:p>
            <a:r>
              <a:rPr lang="en-US" sz="1800" b="1" dirty="0"/>
              <a:t>Aphrodite Rock</a:t>
            </a:r>
            <a:r>
              <a:rPr lang="en-US" dirty="0"/>
              <a:t> -</a:t>
            </a:r>
            <a:r>
              <a:rPr lang="en-US" sz="1500" dirty="0">
                <a:ea typeface="+mn-lt"/>
                <a:cs typeface="+mn-lt"/>
              </a:rPr>
              <a:t>Aphrodite's Rock, located just outside of Paphos, is a stunning coastal landmark that is traditionally thought to be the birthplace of Aphrodite, the Greek goddess of love and beauty</a:t>
            </a:r>
          </a:p>
          <a:p>
            <a:r>
              <a:rPr lang="en-US" sz="1800" b="1" dirty="0"/>
              <a:t>Catacombs-</a:t>
            </a:r>
            <a:r>
              <a:rPr lang="en-US" sz="1400" dirty="0">
                <a:ea typeface="+mn-lt"/>
                <a:cs typeface="+mn-lt"/>
              </a:rPr>
              <a:t>The Catacombs of St. Solomon, located near the Tomb of the Kings, are an ancient site with Christian and Pagan significance. These catacombs were used as burial sites and are carved into the rock. The site is named after St. Solomon, a Christian martyr, and the tombs inside are believed to date back to the early Christian period</a:t>
            </a:r>
          </a:p>
          <a:p>
            <a:r>
              <a:rPr lang="en-US" sz="1800" b="1" dirty="0"/>
              <a:t>The Paphos Castle</a:t>
            </a:r>
            <a:r>
              <a:rPr lang="en-US" sz="1400" b="1" dirty="0"/>
              <a:t>-</a:t>
            </a:r>
            <a:r>
              <a:rPr lang="en-US" sz="1400" dirty="0">
                <a:ea typeface="+mn-lt"/>
                <a:cs typeface="+mn-lt"/>
              </a:rPr>
              <a:t>Paphos Castle, located at the harbor, is a medieval Byzantine fort that was originally built in the 13th century to protect the harbor from invaders. It was later rebuilt by the </a:t>
            </a:r>
            <a:r>
              <a:rPr lang="en-US" sz="1400" dirty="0" err="1">
                <a:ea typeface="+mn-lt"/>
                <a:cs typeface="+mn-lt"/>
              </a:rPr>
              <a:t>Lusignans</a:t>
            </a:r>
            <a:r>
              <a:rPr lang="en-US" sz="1400" dirty="0">
                <a:ea typeface="+mn-lt"/>
                <a:cs typeface="+mn-lt"/>
              </a:rPr>
              <a:t> and further modified during the Ottoman period</a:t>
            </a:r>
            <a:endParaRPr lang="en-US" sz="1400" b="1" dirty="0"/>
          </a:p>
          <a:p>
            <a:r>
              <a:rPr lang="en-US" sz="1800" b="1" dirty="0"/>
              <a:t>Paphos port-</a:t>
            </a:r>
            <a:r>
              <a:rPr lang="en-US" sz="1400" dirty="0">
                <a:ea typeface="+mn-lt"/>
                <a:cs typeface="+mn-lt"/>
              </a:rPr>
              <a:t>Paphos Port is a scenic and lively area of the city. The harbor is a hub for tourists, with a variety of restaurants, cafes, and shops lining the waterfront. It’s a great place to take a leisurely stroll or enjoy a meal with a view of the sea and the boats coming and going</a:t>
            </a:r>
          </a:p>
        </p:txBody>
      </p:sp>
    </p:spTree>
    <p:extLst>
      <p:ext uri="{BB962C8B-B14F-4D97-AF65-F5344CB8AC3E}">
        <p14:creationId xmlns:p14="http://schemas.microsoft.com/office/powerpoint/2010/main" val="277565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O imagine care conține în aer liber, clădire, cer, Ruină&#10;&#10;Conținutul generat de inteligența artificială poate fi incorect.">
            <a:extLst>
              <a:ext uri="{FF2B5EF4-FFF2-40B4-BE49-F238E27FC236}">
                <a16:creationId xmlns:a16="http://schemas.microsoft.com/office/drawing/2014/main" id="{B123AFFC-B333-F08F-1771-B5DD77BF4D3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7382" y="213460"/>
            <a:ext cx="3608295" cy="2344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ine 4" descr="O imagine care conține Ruină, în aer liber, Istorie antică, Amfiteatru&#10;&#10;Conținutul generat de inteligența artificială poate fi incorect.">
            <a:extLst>
              <a:ext uri="{FF2B5EF4-FFF2-40B4-BE49-F238E27FC236}">
                <a16:creationId xmlns:a16="http://schemas.microsoft.com/office/drawing/2014/main" id="{54902752-AF93-7A51-3FB4-D83C5BE5F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1853" y="220571"/>
            <a:ext cx="3608296" cy="23491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ine 5" descr="O imagine care conține în aer liber, cer, apă, natură&#10;&#10;Conținutul generat de inteligența artificială poate fi incorect.">
            <a:extLst>
              <a:ext uri="{FF2B5EF4-FFF2-40B4-BE49-F238E27FC236}">
                <a16:creationId xmlns:a16="http://schemas.microsoft.com/office/drawing/2014/main" id="{4E094CF6-CB57-68B2-02CD-000B9B0F26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141" y="3640232"/>
            <a:ext cx="3612776" cy="2334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ine 6" descr="O imagine care conține Ruină, în aer liber, clădire, Sit arheologic&#10;&#10;Conținutul generat de inteligența artificială poate fi incorect.">
            <a:extLst>
              <a:ext uri="{FF2B5EF4-FFF2-40B4-BE49-F238E27FC236}">
                <a16:creationId xmlns:a16="http://schemas.microsoft.com/office/drawing/2014/main" id="{8A3154E3-5DA4-F8A6-07B9-BCB99C01A1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1852" y="3638269"/>
            <a:ext cx="3608298" cy="2338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ine 7" descr="O imagine care conține în aer liber, cer, clădire, apă&#10;&#10;Conținutul generat de inteligența artificială poate fi incorect.">
            <a:extLst>
              <a:ext uri="{FF2B5EF4-FFF2-40B4-BE49-F238E27FC236}">
                <a16:creationId xmlns:a16="http://schemas.microsoft.com/office/drawing/2014/main" id="{006189FE-7508-48AF-65BB-2CD1DA33DF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09162" y="218515"/>
            <a:ext cx="3406589" cy="2353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ine 9" descr="O imagine care conține în aer liber, nor, cer, apă&#10;&#10;Conținutul generat de inteligența artificială poate fi incorect.">
            <a:extLst>
              <a:ext uri="{FF2B5EF4-FFF2-40B4-BE49-F238E27FC236}">
                <a16:creationId xmlns:a16="http://schemas.microsoft.com/office/drawing/2014/main" id="{4741FD54-1B5C-BE5C-1F49-6CF9DC98663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14764" y="3641911"/>
            <a:ext cx="3417796" cy="2330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CasetăText 10">
            <a:extLst>
              <a:ext uri="{FF2B5EF4-FFF2-40B4-BE49-F238E27FC236}">
                <a16:creationId xmlns:a16="http://schemas.microsoft.com/office/drawing/2014/main" id="{92D8FE6B-EE33-2617-B031-DF1A06E463A7}"/>
              </a:ext>
            </a:extLst>
          </p:cNvPr>
          <p:cNvSpPr txBox="1"/>
          <p:nvPr/>
        </p:nvSpPr>
        <p:spPr>
          <a:xfrm>
            <a:off x="1016709" y="2564885"/>
            <a:ext cx="2261348"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i="1" err="1">
                <a:ea typeface="+mn-lt"/>
                <a:cs typeface="+mn-lt"/>
              </a:rPr>
              <a:t>Tombs</a:t>
            </a:r>
            <a:r>
              <a:rPr lang="ro-RO" b="1" i="1">
                <a:ea typeface="+mn-lt"/>
                <a:cs typeface="+mn-lt"/>
              </a:rPr>
              <a:t> of </a:t>
            </a:r>
            <a:r>
              <a:rPr lang="ro-RO" b="1" i="1" err="1">
                <a:ea typeface="+mn-lt"/>
                <a:cs typeface="+mn-lt"/>
              </a:rPr>
              <a:t>the</a:t>
            </a:r>
            <a:r>
              <a:rPr lang="ro-RO" b="1" i="1">
                <a:ea typeface="+mn-lt"/>
                <a:cs typeface="+mn-lt"/>
              </a:rPr>
              <a:t> </a:t>
            </a:r>
            <a:r>
              <a:rPr lang="ro-RO" b="1" i="1" err="1">
                <a:ea typeface="+mn-lt"/>
                <a:cs typeface="+mn-lt"/>
              </a:rPr>
              <a:t>Kings</a:t>
            </a:r>
            <a:endParaRPr lang="ro-RO" b="1" i="1">
              <a:ea typeface="+mn-lt"/>
              <a:cs typeface="+mn-lt"/>
            </a:endParaRPr>
          </a:p>
        </p:txBody>
      </p:sp>
      <p:sp>
        <p:nvSpPr>
          <p:cNvPr id="12" name="CasetăText 11">
            <a:extLst>
              <a:ext uri="{FF2B5EF4-FFF2-40B4-BE49-F238E27FC236}">
                <a16:creationId xmlns:a16="http://schemas.microsoft.com/office/drawing/2014/main" id="{DFE2C204-855E-4459-7C8F-9C6814248B69}"/>
              </a:ext>
            </a:extLst>
          </p:cNvPr>
          <p:cNvSpPr txBox="1"/>
          <p:nvPr/>
        </p:nvSpPr>
        <p:spPr>
          <a:xfrm>
            <a:off x="4530501" y="2570449"/>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Paphos </a:t>
            </a:r>
            <a:r>
              <a:rPr lang="en-US" b="1" err="1"/>
              <a:t>Arheological</a:t>
            </a:r>
            <a:r>
              <a:rPr lang="en-US" b="1"/>
              <a:t> Park</a:t>
            </a:r>
            <a:endParaRPr lang="ro-RO" b="1"/>
          </a:p>
        </p:txBody>
      </p:sp>
      <p:sp>
        <p:nvSpPr>
          <p:cNvPr id="13" name="CasetăText 12">
            <a:extLst>
              <a:ext uri="{FF2B5EF4-FFF2-40B4-BE49-F238E27FC236}">
                <a16:creationId xmlns:a16="http://schemas.microsoft.com/office/drawing/2014/main" id="{F18BFA80-3355-6E13-A01A-0F7EB11FE056}"/>
              </a:ext>
            </a:extLst>
          </p:cNvPr>
          <p:cNvSpPr txBox="1"/>
          <p:nvPr/>
        </p:nvSpPr>
        <p:spPr>
          <a:xfrm>
            <a:off x="9069926" y="2567680"/>
            <a:ext cx="18915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Paphos Castle</a:t>
            </a:r>
          </a:p>
        </p:txBody>
      </p:sp>
      <p:sp>
        <p:nvSpPr>
          <p:cNvPr id="14" name="CasetăText 13">
            <a:extLst>
              <a:ext uri="{FF2B5EF4-FFF2-40B4-BE49-F238E27FC236}">
                <a16:creationId xmlns:a16="http://schemas.microsoft.com/office/drawing/2014/main" id="{F14FECE5-D1A2-B5C9-9836-34EDDF5B9626}"/>
              </a:ext>
            </a:extLst>
          </p:cNvPr>
          <p:cNvSpPr txBox="1"/>
          <p:nvPr/>
        </p:nvSpPr>
        <p:spPr>
          <a:xfrm>
            <a:off x="1195899" y="6090372"/>
            <a:ext cx="19027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err="1">
                <a:ea typeface="+mn-lt"/>
                <a:cs typeface="+mn-lt"/>
              </a:rPr>
              <a:t>Aphrodite</a:t>
            </a:r>
            <a:r>
              <a:rPr lang="ro-RO" b="1">
                <a:ea typeface="+mn-lt"/>
                <a:cs typeface="+mn-lt"/>
              </a:rPr>
              <a:t> Rock</a:t>
            </a:r>
            <a:endParaRPr lang="ro-RO" b="1"/>
          </a:p>
        </p:txBody>
      </p:sp>
      <p:sp>
        <p:nvSpPr>
          <p:cNvPr id="16" name="CasetăText 15">
            <a:extLst>
              <a:ext uri="{FF2B5EF4-FFF2-40B4-BE49-F238E27FC236}">
                <a16:creationId xmlns:a16="http://schemas.microsoft.com/office/drawing/2014/main" id="{24C5B17E-B1B6-1342-667A-6AAD2D5E44B3}"/>
              </a:ext>
            </a:extLst>
          </p:cNvPr>
          <p:cNvSpPr txBox="1"/>
          <p:nvPr/>
        </p:nvSpPr>
        <p:spPr>
          <a:xfrm>
            <a:off x="4533373" y="6056781"/>
            <a:ext cx="3124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Catacombs of St. Solomon</a:t>
            </a:r>
            <a:endParaRPr lang="ro-RO" b="1"/>
          </a:p>
        </p:txBody>
      </p:sp>
      <p:sp>
        <p:nvSpPr>
          <p:cNvPr id="17" name="CasetăText 16">
            <a:extLst>
              <a:ext uri="{FF2B5EF4-FFF2-40B4-BE49-F238E27FC236}">
                <a16:creationId xmlns:a16="http://schemas.microsoft.com/office/drawing/2014/main" id="{20FB811D-CE7E-843A-4584-AE3D4377B189}"/>
              </a:ext>
            </a:extLst>
          </p:cNvPr>
          <p:cNvSpPr txBox="1"/>
          <p:nvPr/>
        </p:nvSpPr>
        <p:spPr>
          <a:xfrm>
            <a:off x="9181857" y="6053933"/>
            <a:ext cx="16562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err="1"/>
              <a:t>Paphos</a:t>
            </a:r>
            <a:r>
              <a:rPr lang="ro-RO" b="1"/>
              <a:t> port</a:t>
            </a:r>
          </a:p>
        </p:txBody>
      </p:sp>
    </p:spTree>
    <p:extLst>
      <p:ext uri="{BB962C8B-B14F-4D97-AF65-F5344CB8AC3E}">
        <p14:creationId xmlns:p14="http://schemas.microsoft.com/office/powerpoint/2010/main" val="20559660"/>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Widescreen</PresentationFormat>
  <Paragraphs>156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Bookman Old Style</vt:lpstr>
      <vt:lpstr>Calibri</vt:lpstr>
      <vt:lpstr>Century Gothic</vt:lpstr>
      <vt:lpstr>Elephant</vt:lpstr>
      <vt:lpstr>Lato</vt:lpstr>
      <vt:lpstr>BrushVTI</vt:lpstr>
      <vt:lpstr>LUXURY BEACH GETAWAY IN PAPHOS</vt:lpstr>
      <vt:lpstr>Introduction</vt:lpstr>
      <vt:lpstr>Paphos trip</vt:lpstr>
      <vt:lpstr>Transportation in Paphos</vt:lpstr>
      <vt:lpstr>ACCOMMODATION 1 M Boutique Hotel</vt:lpstr>
      <vt:lpstr>ACCOMMODATION 2 King Evelthon Beach Hotel &amp; Resort </vt:lpstr>
      <vt:lpstr>ACCOMMODATION 3</vt:lpstr>
      <vt:lpstr>PLACES  TO VISIT</vt:lpstr>
      <vt:lpstr>PowerPoint Presentation</vt:lpstr>
      <vt:lpstr> ACTIVITIES TO DO </vt:lpstr>
      <vt:lpstr>OTHER ACTIVITIES</vt:lpstr>
      <vt:lpstr>Boat trips in Paphos are a fantastic way to explore the stunning coastline, crystal-clear waters, and nearby hidden gems. Here are some great options for boat trips you can enjoy in the area.</vt:lpstr>
      <vt:lpstr>DAY 1</vt:lpstr>
      <vt:lpstr>DAY 2-4</vt:lpstr>
      <vt:lpstr>DAY 5</vt:lpstr>
      <vt:lpstr>DAY 6</vt:lpstr>
      <vt:lpstr>DAY 7</vt:lpstr>
      <vt:lpstr>DAY 8</vt:lpstr>
      <vt:lpstr>WHAT’S INCLUDED IN THE PACKAGE: </vt:lpstr>
      <vt:lpstr>BUDGET BREAKDOWN: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LUXURY BEACH GETAWAY IN PAPHOS</dc:title>
  <dc:creator>user</dc:creator>
  <cp:lastModifiedBy>elev</cp:lastModifiedBy>
  <cp:revision>33</cp:revision>
  <dcterms:created xsi:type="dcterms:W3CDTF">2012-08-15T22:34:51Z</dcterms:created>
  <dcterms:modified xsi:type="dcterms:W3CDTF">2025-05-06T14:39:50Z</dcterms:modified>
</cp:coreProperties>
</file>